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81" r:id="rId17"/>
    <p:sldId id="282" r:id="rId18"/>
    <p:sldId id="283" r:id="rId19"/>
    <p:sldId id="271" r:id="rId20"/>
    <p:sldId id="272" r:id="rId21"/>
    <p:sldId id="275" r:id="rId22"/>
    <p:sldId id="284" r:id="rId23"/>
    <p:sldId id="277" r:id="rId24"/>
    <p:sldId id="278" r:id="rId25"/>
    <p:sldId id="279" r:id="rId26"/>
    <p:sldId id="28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Google Sans" panose="020B0604020202020204" charset="0"/>
      <p:regular r:id="rId33"/>
      <p:bold r:id="rId34"/>
      <p:italic r:id="rId35"/>
      <p:boldItalic r:id="rId36"/>
    </p:embeddedFont>
    <p:embeddedFont>
      <p:font typeface="Google Sans Medium" panose="020B060402020202020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SemiBold" panose="020B0706030804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Light"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0eb0b58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0eb0b58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0eb0b58b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0eb0b58b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0eb0b58b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0eb0b58b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d03e5b75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dd1fef0813_11_176:notes"/>
          <p:cNvSpPr>
            <a:spLocks noGrp="1" noRot="1" noChangeAspect="1"/>
          </p:cNvSpPr>
          <p:nvPr>
            <p:ph type="sldImg" idx="2"/>
          </p:nvPr>
        </p:nvSpPr>
        <p:spPr>
          <a:xfrm>
            <a:off x="222250" y="725488"/>
            <a:ext cx="6445250" cy="3625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dd1fef0813_11_176:notes"/>
          <p:cNvSpPr txBox="1">
            <a:spLocks noGrp="1"/>
          </p:cNvSpPr>
          <p:nvPr>
            <p:ph type="body" idx="1"/>
          </p:nvPr>
        </p:nvSpPr>
        <p:spPr>
          <a:xfrm>
            <a:off x="688975" y="4593749"/>
            <a:ext cx="5511800" cy="4351973"/>
          </a:xfrm>
          <a:prstGeom prst="rect">
            <a:avLst/>
          </a:prstGeom>
        </p:spPr>
        <p:txBody>
          <a:bodyPr spcFirstLastPara="1" wrap="square" lIns="94616" tIns="94616" rIns="94616" bIns="94616"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84" name="Google Shape;84;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3CJoPqI"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bit.ly/3CMFfyK"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mailto:dunaikristina@gmail.com"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hyperlink" Target="https://sites.google.com/view/kristinasportfolio/hom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2"/>
        <p:cNvGrpSpPr/>
        <p:nvPr/>
      </p:nvGrpSpPr>
      <p:grpSpPr>
        <a:xfrm>
          <a:off x="0" y="0"/>
          <a:ext cx="0" cy="0"/>
          <a:chOff x="0" y="0"/>
          <a:chExt cx="0" cy="0"/>
        </a:xfrm>
      </p:grpSpPr>
      <p:sp>
        <p:nvSpPr>
          <p:cNvPr id="153" name="Google Shape;153;p40"/>
          <p:cNvSpPr txBox="1"/>
          <p:nvPr/>
        </p:nvSpPr>
        <p:spPr>
          <a:xfrm>
            <a:off x="517675" y="1819738"/>
            <a:ext cx="6170204" cy="738633"/>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hr-HR" sz="3600" dirty="0" err="1">
                <a:solidFill>
                  <a:srgbClr val="FFFFFF"/>
                </a:solidFill>
                <a:latin typeface="Open Sans SemiBold"/>
                <a:ea typeface="Open Sans SemiBold"/>
                <a:cs typeface="Open Sans SemiBold"/>
                <a:sym typeface="Open Sans SemiBold"/>
              </a:rPr>
              <a:t>Animal</a:t>
            </a:r>
            <a:r>
              <a:rPr lang="hr-HR" sz="3600" dirty="0">
                <a:solidFill>
                  <a:srgbClr val="FFFFFF"/>
                </a:solidFill>
                <a:latin typeface="Open Sans SemiBold"/>
                <a:ea typeface="Open Sans SemiBold"/>
                <a:cs typeface="Open Sans SemiBold"/>
                <a:sym typeface="Open Sans SemiBold"/>
              </a:rPr>
              <a:t> </a:t>
            </a:r>
            <a:r>
              <a:rPr lang="hr-HR" sz="3600" dirty="0" err="1">
                <a:solidFill>
                  <a:srgbClr val="FFFFFF"/>
                </a:solidFill>
                <a:latin typeface="Open Sans SemiBold"/>
                <a:ea typeface="Open Sans SemiBold"/>
                <a:cs typeface="Open Sans SemiBold"/>
                <a:sym typeface="Open Sans SemiBold"/>
              </a:rPr>
              <a:t>Shelter</a:t>
            </a:r>
            <a:r>
              <a:rPr lang="hr-HR" sz="3600" dirty="0">
                <a:solidFill>
                  <a:srgbClr val="FFFFFF"/>
                </a:solidFill>
                <a:latin typeface="Open Sans SemiBold"/>
                <a:ea typeface="Open Sans SemiBold"/>
                <a:cs typeface="Open Sans SemiBold"/>
                <a:sym typeface="Open Sans SemiBold"/>
              </a:rPr>
              <a:t> App Design</a:t>
            </a:r>
          </a:p>
        </p:txBody>
      </p:sp>
      <p:sp>
        <p:nvSpPr>
          <p:cNvPr id="154" name="Google Shape;154;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hr-HR" sz="2400" dirty="0">
                <a:solidFill>
                  <a:srgbClr val="FFFFFF"/>
                </a:solidFill>
                <a:latin typeface="Open Sans"/>
                <a:ea typeface="Open Sans"/>
                <a:cs typeface="Open Sans"/>
                <a:sym typeface="Open Sans"/>
              </a:rPr>
              <a:t>Kristina Dunai</a:t>
            </a:r>
          </a:p>
        </p:txBody>
      </p:sp>
      <p:cxnSp>
        <p:nvCxnSpPr>
          <p:cNvPr id="155" name="Google Shape;155;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3"/>
        <p:cNvGrpSpPr/>
        <p:nvPr/>
      </p:nvGrpSpPr>
      <p:grpSpPr>
        <a:xfrm>
          <a:off x="0" y="0"/>
          <a:ext cx="0" cy="0"/>
          <a:chOff x="0" y="0"/>
          <a:chExt cx="0" cy="0"/>
        </a:xfrm>
      </p:grpSpPr>
      <p:sp>
        <p:nvSpPr>
          <p:cNvPr id="244" name="Google Shape;24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5" name="Google Shape;24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6" name="Google Shape;24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3" name="Google Shape;253;p50"/>
          <p:cNvSpPr txBox="1"/>
          <p:nvPr/>
        </p:nvSpPr>
        <p:spPr>
          <a:xfrm>
            <a:off x="517675" y="1139776"/>
            <a:ext cx="2421300" cy="4062620"/>
          </a:xfrm>
          <a:prstGeom prst="rect">
            <a:avLst/>
          </a:prstGeom>
          <a:noFill/>
          <a:ln>
            <a:noFill/>
          </a:ln>
        </p:spPr>
        <p:txBody>
          <a:bodyPr spcFirstLastPara="1" wrap="square" lIns="0" tIns="91425" rIns="91425" bIns="91425" anchor="t" anchorCtr="0">
            <a:spAutoFit/>
          </a:bodyPr>
          <a:lstStyle/>
          <a:p>
            <a:pPr>
              <a:lnSpc>
                <a:spcPct val="150000"/>
              </a:lnSpc>
              <a:buClr>
                <a:schemeClr val="dk1"/>
              </a:buClr>
              <a:buSzPts val="1100"/>
            </a:pPr>
            <a:r>
              <a:rPr lang="en-US" dirty="0">
                <a:solidFill>
                  <a:srgbClr val="5F6368"/>
                </a:solidFill>
                <a:latin typeface="Open Sans"/>
                <a:ea typeface="Open Sans"/>
                <a:cs typeface="Open Sans"/>
                <a:sym typeface="Open Sans"/>
              </a:rPr>
              <a:t>Taking the time to draft iterations of each screen of the app on paper ensured that the elements that made it to digital wireframes would be well-suited to address user pain points. For the home screen, I prioritized a </a:t>
            </a:r>
            <a:r>
              <a:rPr lang="en-US" b="1" dirty="0">
                <a:solidFill>
                  <a:srgbClr val="5F6368"/>
                </a:solidFill>
                <a:latin typeface="Open Sans"/>
                <a:ea typeface="Open Sans"/>
                <a:cs typeface="Open Sans"/>
                <a:sym typeface="Open Sans"/>
              </a:rPr>
              <a:t>quick and easy ordering process</a:t>
            </a:r>
            <a:r>
              <a:rPr lang="en-US" dirty="0">
                <a:solidFill>
                  <a:srgbClr val="5F6368"/>
                </a:solidFill>
                <a:latin typeface="Open Sans"/>
                <a:ea typeface="Open Sans"/>
                <a:cs typeface="Open Sans"/>
                <a:sym typeface="Open Sans"/>
              </a:rPr>
              <a:t> to help users save time. </a:t>
            </a:r>
            <a:endParaRPr lang="en-US" dirty="0"/>
          </a:p>
          <a:p>
            <a:pPr marL="0" lvl="0" indent="0" algn="l" rtl="0">
              <a:lnSpc>
                <a:spcPct val="150000"/>
              </a:lnSpc>
              <a:spcBef>
                <a:spcPts val="0"/>
              </a:spcBef>
              <a:spcAft>
                <a:spcPts val="0"/>
              </a:spcAft>
              <a:buClr>
                <a:schemeClr val="dk1"/>
              </a:buClr>
              <a:buSzPts val="1100"/>
              <a:buFont typeface="Arial"/>
              <a:buNone/>
            </a:pPr>
            <a:endParaRPr dirty="0"/>
          </a:p>
        </p:txBody>
      </p:sp>
      <p:pic>
        <p:nvPicPr>
          <p:cNvPr id="3" name="Picture 2" descr="A piece of paper with writing on it&#10;&#10;Description automatically generated with low confidence">
            <a:extLst>
              <a:ext uri="{FF2B5EF4-FFF2-40B4-BE49-F238E27FC236}">
                <a16:creationId xmlns:a16="http://schemas.microsoft.com/office/drawing/2014/main" id="{AAA3DF64-FE12-4C77-9ED1-BC6BB1BA49B0}"/>
              </a:ext>
            </a:extLst>
          </p:cNvPr>
          <p:cNvPicPr>
            <a:picLocks noChangeAspect="1"/>
          </p:cNvPicPr>
          <p:nvPr/>
        </p:nvPicPr>
        <p:blipFill>
          <a:blip r:embed="rId3"/>
          <a:stretch>
            <a:fillRect/>
          </a:stretch>
        </p:blipFill>
        <p:spPr>
          <a:xfrm>
            <a:off x="3677528" y="774027"/>
            <a:ext cx="5054998" cy="37825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0" name="Google Shape;260;p51"/>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As the initial design phase continued, I made sure to base screen designs on feedback and findings from  the user research.</a:t>
            </a:r>
            <a:endParaRPr lang="en-US" dirty="0"/>
          </a:p>
        </p:txBody>
      </p:sp>
      <p:sp>
        <p:nvSpPr>
          <p:cNvPr id="263" name="Google Shape;263;p51"/>
          <p:cNvSpPr txBox="1"/>
          <p:nvPr/>
        </p:nvSpPr>
        <p:spPr>
          <a:xfrm>
            <a:off x="3262325" y="2073935"/>
            <a:ext cx="1100400" cy="12464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rgbClr val="5F6368"/>
                </a:solidFill>
                <a:latin typeface="Open Sans"/>
                <a:ea typeface="Open Sans"/>
                <a:cs typeface="Open Sans"/>
                <a:sym typeface="Open Sans"/>
              </a:rPr>
              <a:t>This button </a:t>
            </a:r>
            <a:r>
              <a:rPr lang="hr-HR" sz="1000" dirty="0">
                <a:solidFill>
                  <a:srgbClr val="5F6368"/>
                </a:solidFill>
                <a:latin typeface="Open Sans"/>
                <a:ea typeface="Open Sans"/>
                <a:cs typeface="Open Sans"/>
                <a:sym typeface="Open Sans"/>
              </a:rPr>
              <a:t>on </a:t>
            </a:r>
            <a:r>
              <a:rPr lang="hr-HR" sz="1000" dirty="0" err="1">
                <a:solidFill>
                  <a:srgbClr val="5F6368"/>
                </a:solidFill>
                <a:latin typeface="Open Sans"/>
                <a:ea typeface="Open Sans"/>
                <a:cs typeface="Open Sans"/>
                <a:sym typeface="Open Sans"/>
              </a:rPr>
              <a:t>the</a:t>
            </a:r>
            <a:r>
              <a:rPr lang="hr-HR" sz="1000" dirty="0">
                <a:solidFill>
                  <a:srgbClr val="5F6368"/>
                </a:solidFill>
                <a:latin typeface="Open Sans"/>
                <a:ea typeface="Open Sans"/>
                <a:cs typeface="Open Sans"/>
                <a:sym typeface="Open Sans"/>
              </a:rPr>
              <a:t> </a:t>
            </a:r>
            <a:r>
              <a:rPr lang="hr-HR" sz="1000" dirty="0" err="1">
                <a:solidFill>
                  <a:srgbClr val="5F6368"/>
                </a:solidFill>
                <a:latin typeface="Open Sans"/>
                <a:ea typeface="Open Sans"/>
                <a:cs typeface="Open Sans"/>
                <a:sym typeface="Open Sans"/>
              </a:rPr>
              <a:t>picture</a:t>
            </a:r>
            <a:r>
              <a:rPr lang="hr-HR" sz="1000" dirty="0">
                <a:solidFill>
                  <a:srgbClr val="5F6368"/>
                </a:solidFill>
                <a:latin typeface="Open Sans"/>
                <a:ea typeface="Open Sans"/>
                <a:cs typeface="Open Sans"/>
                <a:sym typeface="Open Sans"/>
              </a:rPr>
              <a:t> </a:t>
            </a:r>
            <a:r>
              <a:rPr lang="hr-HR" sz="1000" dirty="0" err="1">
                <a:solidFill>
                  <a:srgbClr val="5F6368"/>
                </a:solidFill>
                <a:latin typeface="Open Sans"/>
                <a:ea typeface="Open Sans"/>
                <a:cs typeface="Open Sans"/>
                <a:sym typeface="Open Sans"/>
              </a:rPr>
              <a:t>of</a:t>
            </a:r>
            <a:r>
              <a:rPr lang="hr-HR" sz="1000" dirty="0">
                <a:solidFill>
                  <a:srgbClr val="5F6368"/>
                </a:solidFill>
                <a:latin typeface="Open Sans"/>
                <a:ea typeface="Open Sans"/>
                <a:cs typeface="Open Sans"/>
                <a:sym typeface="Open Sans"/>
              </a:rPr>
              <a:t> </a:t>
            </a:r>
            <a:r>
              <a:rPr lang="hr-HR" sz="1000" dirty="0" err="1">
                <a:solidFill>
                  <a:srgbClr val="5F6368"/>
                </a:solidFill>
                <a:latin typeface="Open Sans"/>
                <a:ea typeface="Open Sans"/>
                <a:cs typeface="Open Sans"/>
                <a:sym typeface="Open Sans"/>
              </a:rPr>
              <a:t>dog</a:t>
            </a:r>
            <a:r>
              <a:rPr lang="hr-HR" sz="1000" dirty="0">
                <a:solidFill>
                  <a:srgbClr val="5F6368"/>
                </a:solidFill>
                <a:latin typeface="Open Sans"/>
                <a:ea typeface="Open Sans"/>
                <a:cs typeface="Open Sans"/>
                <a:sym typeface="Open Sans"/>
              </a:rPr>
              <a:t> </a:t>
            </a:r>
            <a:r>
              <a:rPr lang="en-US" sz="1000" dirty="0">
                <a:solidFill>
                  <a:srgbClr val="5F6368"/>
                </a:solidFill>
                <a:latin typeface="Open Sans"/>
                <a:ea typeface="Open Sans"/>
                <a:cs typeface="Open Sans"/>
                <a:sym typeface="Open Sans"/>
              </a:rPr>
              <a:t>makes it easy for users to </a:t>
            </a:r>
            <a:r>
              <a:rPr lang="hr-HR" sz="1000" dirty="0" err="1">
                <a:solidFill>
                  <a:srgbClr val="5F6368"/>
                </a:solidFill>
                <a:latin typeface="Open Sans"/>
                <a:ea typeface="Open Sans"/>
                <a:cs typeface="Open Sans"/>
                <a:sym typeface="Open Sans"/>
              </a:rPr>
              <a:t>see</a:t>
            </a:r>
            <a:r>
              <a:rPr lang="hr-HR" sz="1000" dirty="0">
                <a:solidFill>
                  <a:srgbClr val="5F6368"/>
                </a:solidFill>
                <a:latin typeface="Open Sans"/>
                <a:ea typeface="Open Sans"/>
                <a:cs typeface="Open Sans"/>
                <a:sym typeface="Open Sans"/>
              </a:rPr>
              <a:t> </a:t>
            </a:r>
            <a:r>
              <a:rPr lang="hr-HR" sz="1000" dirty="0" err="1">
                <a:solidFill>
                  <a:srgbClr val="5F6368"/>
                </a:solidFill>
                <a:latin typeface="Open Sans"/>
                <a:ea typeface="Open Sans"/>
                <a:cs typeface="Open Sans"/>
                <a:sym typeface="Open Sans"/>
              </a:rPr>
              <a:t>dog</a:t>
            </a:r>
            <a:r>
              <a:rPr lang="hr-HR" sz="1000" dirty="0">
                <a:solidFill>
                  <a:srgbClr val="5F6368"/>
                </a:solidFill>
                <a:latin typeface="Open Sans"/>
                <a:ea typeface="Open Sans"/>
                <a:cs typeface="Open Sans"/>
                <a:sym typeface="Open Sans"/>
              </a:rPr>
              <a:t> for </a:t>
            </a:r>
            <a:r>
              <a:rPr lang="hr-HR" sz="1000" dirty="0" err="1">
                <a:solidFill>
                  <a:srgbClr val="5F6368"/>
                </a:solidFill>
                <a:latin typeface="Open Sans"/>
                <a:ea typeface="Open Sans"/>
                <a:cs typeface="Open Sans"/>
                <a:sym typeface="Open Sans"/>
              </a:rPr>
              <a:t>adoption</a:t>
            </a:r>
            <a:r>
              <a:rPr lang="en-US" sz="1000" dirty="0">
                <a:solidFill>
                  <a:srgbClr val="5F6368"/>
                </a:solidFill>
                <a:latin typeface="Open Sans"/>
                <a:ea typeface="Open Sans"/>
                <a:cs typeface="Open Sans"/>
                <a:sym typeface="Open Sans"/>
              </a:rPr>
              <a:t>.</a:t>
            </a:r>
          </a:p>
        </p:txBody>
      </p:sp>
      <p:sp>
        <p:nvSpPr>
          <p:cNvPr id="266" name="Google Shape;266;p51"/>
          <p:cNvSpPr txBox="1"/>
          <p:nvPr/>
        </p:nvSpPr>
        <p:spPr>
          <a:xfrm>
            <a:off x="8030375" y="3115423"/>
            <a:ext cx="11004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rgbClr val="5F6368"/>
                </a:solidFill>
                <a:latin typeface="Open Sans"/>
                <a:ea typeface="Open Sans"/>
                <a:cs typeface="Open Sans"/>
                <a:sym typeface="Open Sans"/>
              </a:rPr>
              <a:t>This </a:t>
            </a:r>
            <a:r>
              <a:rPr lang="hr-HR" sz="1000" dirty="0">
                <a:solidFill>
                  <a:srgbClr val="5F6368"/>
                </a:solidFill>
                <a:latin typeface="Open Sans"/>
                <a:ea typeface="Open Sans"/>
                <a:cs typeface="Open Sans"/>
                <a:sym typeface="Open Sans"/>
              </a:rPr>
              <a:t>plus </a:t>
            </a:r>
            <a:r>
              <a:rPr lang="hr-HR" sz="1000" dirty="0" err="1">
                <a:solidFill>
                  <a:srgbClr val="5F6368"/>
                </a:solidFill>
                <a:latin typeface="Open Sans"/>
                <a:ea typeface="Open Sans"/>
                <a:cs typeface="Open Sans"/>
                <a:sym typeface="Open Sans"/>
              </a:rPr>
              <a:t>sign</a:t>
            </a:r>
            <a:r>
              <a:rPr lang="hr-HR" sz="1000" dirty="0">
                <a:solidFill>
                  <a:srgbClr val="5F6368"/>
                </a:solidFill>
                <a:latin typeface="Open Sans"/>
                <a:ea typeface="Open Sans"/>
                <a:cs typeface="Open Sans"/>
                <a:sym typeface="Open Sans"/>
              </a:rPr>
              <a:t> </a:t>
            </a:r>
            <a:r>
              <a:rPr lang="hr-HR" sz="1000" dirty="0" err="1">
                <a:solidFill>
                  <a:srgbClr val="5F6368"/>
                </a:solidFill>
                <a:latin typeface="Open Sans"/>
                <a:ea typeface="Open Sans"/>
                <a:cs typeface="Open Sans"/>
                <a:sym typeface="Open Sans"/>
              </a:rPr>
              <a:t>makes</a:t>
            </a:r>
            <a:r>
              <a:rPr lang="hr-HR" sz="1000" dirty="0">
                <a:solidFill>
                  <a:srgbClr val="5F6368"/>
                </a:solidFill>
                <a:latin typeface="Open Sans"/>
                <a:ea typeface="Open Sans"/>
                <a:cs typeface="Open Sans"/>
                <a:sym typeface="Open Sans"/>
              </a:rPr>
              <a:t> </a:t>
            </a:r>
            <a:r>
              <a:rPr lang="hr-HR" sz="1000" dirty="0" err="1">
                <a:solidFill>
                  <a:srgbClr val="5F6368"/>
                </a:solidFill>
                <a:latin typeface="Open Sans"/>
                <a:ea typeface="Open Sans"/>
                <a:cs typeface="Open Sans"/>
                <a:sym typeface="Open Sans"/>
              </a:rPr>
              <a:t>it</a:t>
            </a:r>
            <a:r>
              <a:rPr lang="hr-HR" sz="1000" dirty="0">
                <a:solidFill>
                  <a:srgbClr val="5F6368"/>
                </a:solidFill>
                <a:latin typeface="Open Sans"/>
                <a:ea typeface="Open Sans"/>
                <a:cs typeface="Open Sans"/>
                <a:sym typeface="Open Sans"/>
              </a:rPr>
              <a:t> </a:t>
            </a:r>
            <a:r>
              <a:rPr lang="en" sz="1000" dirty="0">
                <a:solidFill>
                  <a:srgbClr val="5F6368"/>
                </a:solidFill>
                <a:latin typeface="Open Sans"/>
                <a:ea typeface="Open Sans"/>
                <a:cs typeface="Open Sans"/>
                <a:sym typeface="Open Sans"/>
              </a:rPr>
              <a:t>fast and easy for users to order.</a:t>
            </a:r>
            <a:endParaRPr lang="en-US"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B1266DDF-2783-481C-A3EF-C221FA3A1591}"/>
              </a:ext>
            </a:extLst>
          </p:cNvPr>
          <p:cNvPicPr>
            <a:picLocks noChangeAspect="1"/>
          </p:cNvPicPr>
          <p:nvPr/>
        </p:nvPicPr>
        <p:blipFill>
          <a:blip r:embed="rId3"/>
          <a:stretch>
            <a:fillRect/>
          </a:stretch>
        </p:blipFill>
        <p:spPr>
          <a:xfrm>
            <a:off x="5024975" y="351428"/>
            <a:ext cx="2343150" cy="4695825"/>
          </a:xfrm>
          <a:prstGeom prst="rect">
            <a:avLst/>
          </a:prstGeom>
        </p:spPr>
      </p:pic>
      <p:cxnSp>
        <p:nvCxnSpPr>
          <p:cNvPr id="262" name="Google Shape;262;p51"/>
          <p:cNvCxnSpPr>
            <a:cxnSpLocks/>
          </p:cNvCxnSpPr>
          <p:nvPr/>
        </p:nvCxnSpPr>
        <p:spPr>
          <a:xfrm>
            <a:off x="4459199" y="2920200"/>
            <a:ext cx="1409973" cy="0"/>
          </a:xfrm>
          <a:prstGeom prst="straightConnector1">
            <a:avLst/>
          </a:prstGeom>
          <a:noFill/>
          <a:ln w="19050" cap="flat" cmpd="sng">
            <a:solidFill>
              <a:srgbClr val="FBBC04"/>
            </a:solidFill>
            <a:prstDash val="solid"/>
            <a:round/>
            <a:headEnd type="none" w="med" len="med"/>
            <a:tailEnd type="triangle" w="med" len="med"/>
          </a:ln>
        </p:spPr>
      </p:cxnSp>
      <p:cxnSp>
        <p:nvCxnSpPr>
          <p:cNvPr id="264" name="Google Shape;264;p51"/>
          <p:cNvCxnSpPr>
            <a:cxnSpLocks/>
          </p:cNvCxnSpPr>
          <p:nvPr/>
        </p:nvCxnSpPr>
        <p:spPr>
          <a:xfrm flipH="1">
            <a:off x="6974958" y="3515623"/>
            <a:ext cx="1055419"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Digital wireframes </a:t>
            </a:r>
            <a:endParaRPr sz="2400" dirty="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Easy navigation was a key user need to address in the designs in addition to equipping the app to work with assistive technologies.</a:t>
            </a:r>
            <a:endParaRPr lang="en-US" dirty="0"/>
          </a:p>
        </p:txBody>
      </p:sp>
      <p:cxnSp>
        <p:nvCxnSpPr>
          <p:cNvPr id="274" name="Google Shape;274;p52"/>
          <p:cNvCxnSpPr>
            <a:cxnSpLocks/>
          </p:cNvCxnSpPr>
          <p:nvPr/>
        </p:nvCxnSpPr>
        <p:spPr>
          <a:xfrm>
            <a:off x="4607250" y="1397427"/>
            <a:ext cx="630681" cy="0"/>
          </a:xfrm>
          <a:prstGeom prst="straightConnector1">
            <a:avLst/>
          </a:prstGeom>
          <a:noFill/>
          <a:ln w="19050" cap="flat" cmpd="sng">
            <a:solidFill>
              <a:srgbClr val="FBBC04"/>
            </a:solidFill>
            <a:prstDash val="solid"/>
            <a:round/>
            <a:headEnd type="none" w="med" len="med"/>
            <a:tailEnd type="triangle" w="med" len="med"/>
          </a:ln>
        </p:spPr>
      </p:cxnSp>
      <p:sp>
        <p:nvSpPr>
          <p:cNvPr id="275" name="Google Shape;275;p52"/>
          <p:cNvSpPr txBox="1"/>
          <p:nvPr/>
        </p:nvSpPr>
        <p:spPr>
          <a:xfrm>
            <a:off x="3506850" y="1208725"/>
            <a:ext cx="1100400" cy="8925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000" dirty="0">
                <a:solidFill>
                  <a:srgbClr val="5F6368"/>
                </a:solidFill>
                <a:latin typeface="Open Sans"/>
                <a:ea typeface="Open Sans"/>
                <a:cs typeface="Open Sans"/>
                <a:sym typeface="Open Sans"/>
              </a:rPr>
              <a:t>Easy access to navigation that’s screen reader friendly.</a:t>
            </a:r>
          </a:p>
        </p:txBody>
      </p:sp>
      <p:pic>
        <p:nvPicPr>
          <p:cNvPr id="3" name="Picture 2">
            <a:extLst>
              <a:ext uri="{FF2B5EF4-FFF2-40B4-BE49-F238E27FC236}">
                <a16:creationId xmlns:a16="http://schemas.microsoft.com/office/drawing/2014/main" id="{D1227843-EDDC-4AE5-9686-E37C2DC8AB8F}"/>
              </a:ext>
            </a:extLst>
          </p:cNvPr>
          <p:cNvPicPr>
            <a:picLocks noChangeAspect="1"/>
          </p:cNvPicPr>
          <p:nvPr/>
        </p:nvPicPr>
        <p:blipFill>
          <a:blip r:embed="rId3"/>
          <a:stretch>
            <a:fillRect/>
          </a:stretch>
        </p:blipFill>
        <p:spPr>
          <a:xfrm>
            <a:off x="5351537" y="850605"/>
            <a:ext cx="2001252" cy="40357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86" name="Google Shape;286;p53"/>
          <p:cNvSpPr txBox="1"/>
          <p:nvPr/>
        </p:nvSpPr>
        <p:spPr>
          <a:xfrm>
            <a:off x="517675" y="1404045"/>
            <a:ext cx="2915400" cy="406262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Using the completed set of digital wireframes, I created a low-fidelity prototype. The primary user flow I connected was ordering a T</a:t>
            </a:r>
            <a:r>
              <a:rPr lang="hr-HR" dirty="0">
                <a:solidFill>
                  <a:srgbClr val="5F6368"/>
                </a:solidFill>
                <a:latin typeface="Open Sans"/>
                <a:ea typeface="Open Sans"/>
                <a:cs typeface="Open Sans"/>
                <a:sym typeface="Open Sans"/>
              </a:rPr>
              <a:t>-</a:t>
            </a:r>
            <a:r>
              <a:rPr lang="en-US" dirty="0">
                <a:solidFill>
                  <a:srgbClr val="5F6368"/>
                </a:solidFill>
                <a:latin typeface="Open Sans"/>
                <a:ea typeface="Open Sans"/>
                <a:cs typeface="Open Sans"/>
                <a:sym typeface="Open Sans"/>
              </a:rPr>
              <a:t>shirts, so the prototype could be used in a usability study. </a:t>
            </a:r>
          </a:p>
          <a:p>
            <a:pPr marL="0" lvl="0" indent="0" algn="l" rtl="0">
              <a:lnSpc>
                <a:spcPct val="150000"/>
              </a:lnSpc>
              <a:spcBef>
                <a:spcPts val="0"/>
              </a:spcBef>
              <a:spcAft>
                <a:spcPts val="0"/>
              </a:spcAft>
              <a:buClr>
                <a:schemeClr val="dk1"/>
              </a:buClr>
              <a:buSzPts val="1100"/>
              <a:buFont typeface="Arial"/>
              <a:buNone/>
            </a:pPr>
            <a:endParaRPr lang="en-US"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View the </a:t>
            </a:r>
            <a:r>
              <a:rPr lang="hr-HR" dirty="0" err="1">
                <a:solidFill>
                  <a:srgbClr val="5F6368"/>
                </a:solidFill>
                <a:latin typeface="Open Sans"/>
                <a:ea typeface="Open Sans"/>
                <a:cs typeface="Open Sans"/>
                <a:sym typeface="Open Sans"/>
              </a:rPr>
              <a:t>Victory’s</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lo</a:t>
            </a:r>
            <a:r>
              <a:rPr lang="hr-HR" dirty="0">
                <a:solidFill>
                  <a:srgbClr val="5F6368"/>
                </a:solidFill>
                <a:latin typeface="Open Sans"/>
                <a:ea typeface="Open Sans"/>
                <a:cs typeface="Open Sans"/>
                <a:sym typeface="Open Sans"/>
              </a:rPr>
              <a:t>-fi </a:t>
            </a:r>
            <a:r>
              <a:rPr lang="hr-HR" dirty="0" err="1">
                <a:solidFill>
                  <a:srgbClr val="5F6368"/>
                </a:solidFill>
                <a:latin typeface="Open Sans"/>
                <a:ea typeface="Open Sans"/>
                <a:cs typeface="Open Sans"/>
                <a:sym typeface="Open Sans"/>
              </a:rPr>
              <a:t>prototype</a:t>
            </a:r>
            <a:r>
              <a:rPr lang="hr-HR" dirty="0">
                <a:solidFill>
                  <a:srgbClr val="5F6368"/>
                </a:solidFill>
                <a:latin typeface="Open Sans"/>
                <a:ea typeface="Open Sans"/>
                <a:cs typeface="Open Sans"/>
                <a:sym typeface="Open Sans"/>
              </a:rPr>
              <a:t>:</a:t>
            </a:r>
            <a:br>
              <a:rPr lang="en-US" dirty="0">
                <a:solidFill>
                  <a:srgbClr val="5F6368"/>
                </a:solidFill>
                <a:latin typeface="Open Sans"/>
                <a:ea typeface="Open Sans"/>
                <a:cs typeface="Open Sans"/>
                <a:sym typeface="Open Sans"/>
              </a:rPr>
            </a:br>
            <a:r>
              <a:rPr lang="hr-HR" dirty="0">
                <a:solidFill>
                  <a:srgbClr val="5F6368"/>
                </a:solidFill>
                <a:latin typeface="Open Sans"/>
                <a:ea typeface="Open Sans"/>
                <a:cs typeface="Open Sans"/>
                <a:sym typeface="Open Sans"/>
                <a:hlinkClick r:id="rId3"/>
              </a:rPr>
              <a:t>https://bit.ly/3CJoPqI</a:t>
            </a:r>
            <a:endParaRPr lang="hr-H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lang="hr-H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5" name="Picture 4">
            <a:extLst>
              <a:ext uri="{FF2B5EF4-FFF2-40B4-BE49-F238E27FC236}">
                <a16:creationId xmlns:a16="http://schemas.microsoft.com/office/drawing/2014/main" id="{16EFD3AA-415A-4A58-891C-50CFC50D08C9}"/>
              </a:ext>
            </a:extLst>
          </p:cNvPr>
          <p:cNvPicPr>
            <a:picLocks noChangeAspect="1"/>
          </p:cNvPicPr>
          <p:nvPr/>
        </p:nvPicPr>
        <p:blipFill>
          <a:blip r:embed="rId4"/>
          <a:stretch>
            <a:fillRect/>
          </a:stretch>
        </p:blipFill>
        <p:spPr>
          <a:xfrm>
            <a:off x="4204844" y="1078450"/>
            <a:ext cx="4200525" cy="1743075"/>
          </a:xfrm>
          <a:prstGeom prst="rect">
            <a:avLst/>
          </a:prstGeom>
        </p:spPr>
      </p:pic>
      <p:pic>
        <p:nvPicPr>
          <p:cNvPr id="7" name="Picture 6">
            <a:extLst>
              <a:ext uri="{FF2B5EF4-FFF2-40B4-BE49-F238E27FC236}">
                <a16:creationId xmlns:a16="http://schemas.microsoft.com/office/drawing/2014/main" id="{3F37C367-67F8-4F92-8A69-6A7AE58DE8E8}"/>
              </a:ext>
            </a:extLst>
          </p:cNvPr>
          <p:cNvPicPr>
            <a:picLocks noChangeAspect="1"/>
          </p:cNvPicPr>
          <p:nvPr/>
        </p:nvPicPr>
        <p:blipFill>
          <a:blip r:embed="rId5"/>
          <a:stretch>
            <a:fillRect/>
          </a:stretch>
        </p:blipFill>
        <p:spPr>
          <a:xfrm>
            <a:off x="4572000" y="2821525"/>
            <a:ext cx="3495675" cy="16287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8"/>
          <p:cNvSpPr/>
          <p:nvPr/>
        </p:nvSpPr>
        <p:spPr>
          <a:xfrm>
            <a:off x="6169938" y="1063107"/>
            <a:ext cx="2723100" cy="2188707"/>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82;p18"/>
          <p:cNvSpPr/>
          <p:nvPr/>
        </p:nvSpPr>
        <p:spPr>
          <a:xfrm>
            <a:off x="3257313" y="1052483"/>
            <a:ext cx="2723100" cy="2188707"/>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83;p18"/>
          <p:cNvSpPr/>
          <p:nvPr/>
        </p:nvSpPr>
        <p:spPr>
          <a:xfrm>
            <a:off x="344688" y="1054504"/>
            <a:ext cx="2723100" cy="3888999"/>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p:nvPr/>
        </p:nvSpPr>
        <p:spPr>
          <a:xfrm>
            <a:off x="455700" y="1042067"/>
            <a:ext cx="24813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285F4"/>
                </a:solidFill>
                <a:latin typeface="Google Sans"/>
                <a:ea typeface="Google Sans"/>
                <a:cs typeface="Google Sans"/>
                <a:sym typeface="Google Sans"/>
              </a:rPr>
              <a:t>Research Questions</a:t>
            </a:r>
            <a:endParaRPr dirty="0">
              <a:solidFill>
                <a:srgbClr val="4285F4"/>
              </a:solidFill>
              <a:latin typeface="Google Sans"/>
              <a:ea typeface="Google Sans"/>
              <a:cs typeface="Google Sans"/>
              <a:sym typeface="Google Sans"/>
            </a:endParaRPr>
          </a:p>
          <a:p>
            <a:pPr marL="0" lvl="0" indent="0" algn="l" rtl="0">
              <a:spcBef>
                <a:spcPts val="0"/>
              </a:spcBef>
              <a:spcAft>
                <a:spcPts val="0"/>
              </a:spcAft>
              <a:buNone/>
            </a:pPr>
            <a:endParaRPr dirty="0">
              <a:solidFill>
                <a:srgbClr val="4285F4"/>
              </a:solidFill>
              <a:latin typeface="Google Sans"/>
              <a:ea typeface="Google Sans"/>
              <a:cs typeface="Google Sans"/>
              <a:sym typeface="Google Sans"/>
            </a:endParaRPr>
          </a:p>
        </p:txBody>
      </p:sp>
      <p:sp>
        <p:nvSpPr>
          <p:cNvPr id="85" name="Google Shape;85;p18"/>
          <p:cNvSpPr txBox="1"/>
          <p:nvPr/>
        </p:nvSpPr>
        <p:spPr>
          <a:xfrm>
            <a:off x="455700" y="1427144"/>
            <a:ext cx="2481300" cy="213677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How long does it take a user to find an</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d</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put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in cart desirable product in the app</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a:t>
            </a:r>
          </a:p>
          <a:p>
            <a:pPr marL="0" lvl="0" indent="0" algn="l" rtl="0">
              <a:lnSpc>
                <a:spcPct val="115000"/>
              </a:lnSpc>
              <a:spcBef>
                <a:spcPts val="0"/>
              </a:spcBef>
              <a:spcAft>
                <a:spcPts val="1600"/>
              </a:spcAft>
              <a:buNone/>
            </a:pP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Are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users able successfully order the products that they want</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a:t>
            </a:r>
          </a:p>
          <a:p>
            <a:pPr marL="0" lvl="0" indent="0" algn="l" rtl="0">
              <a:lnSpc>
                <a:spcPct val="115000"/>
              </a:lnSpc>
              <a:spcBef>
                <a:spcPts val="0"/>
              </a:spcBef>
              <a:spcAft>
                <a:spcPts val="1600"/>
              </a:spcAft>
              <a:buNone/>
            </a:pP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What can we learn from the user flow</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and what are the steps user take to order desirable product? </a:t>
            </a:r>
            <a:endPar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l" rtl="0">
              <a:lnSpc>
                <a:spcPct val="115000"/>
              </a:lnSpc>
              <a:spcBef>
                <a:spcPts val="0"/>
              </a:spcBef>
              <a:spcAft>
                <a:spcPts val="1600"/>
              </a:spcAft>
              <a:buNone/>
            </a:pP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Are there any parts of the product ordering process where users are getting stuck? </a:t>
            </a:r>
            <a:endPar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p:txBody>
      </p:sp>
      <p:sp>
        <p:nvSpPr>
          <p:cNvPr id="86" name="Google Shape;86;p18"/>
          <p:cNvSpPr txBox="1"/>
          <p:nvPr/>
        </p:nvSpPr>
        <p:spPr>
          <a:xfrm>
            <a:off x="3312598" y="1065802"/>
            <a:ext cx="24813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285F4"/>
                </a:solidFill>
                <a:latin typeface="Google Sans"/>
                <a:ea typeface="Google Sans"/>
                <a:cs typeface="Google Sans"/>
                <a:sym typeface="Google Sans"/>
              </a:rPr>
              <a:t>Participants</a:t>
            </a:r>
            <a:endParaRPr dirty="0">
              <a:solidFill>
                <a:srgbClr val="4285F4"/>
              </a:solidFill>
              <a:latin typeface="Google Sans"/>
              <a:ea typeface="Google Sans"/>
              <a:cs typeface="Google Sans"/>
              <a:sym typeface="Google Sans"/>
            </a:endParaRPr>
          </a:p>
        </p:txBody>
      </p:sp>
      <p:sp>
        <p:nvSpPr>
          <p:cNvPr id="87" name="Google Shape;87;p18"/>
          <p:cNvSpPr txBox="1"/>
          <p:nvPr/>
        </p:nvSpPr>
        <p:spPr>
          <a:xfrm>
            <a:off x="3323346" y="1403570"/>
            <a:ext cx="2481300" cy="22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hr-HR" sz="1300" dirty="0">
                <a:solidFill>
                  <a:srgbClr val="595959"/>
                </a:solidFill>
                <a:latin typeface="Roboto Light"/>
                <a:ea typeface="Roboto Light"/>
                <a:cs typeface="Roboto Light"/>
                <a:sym typeface="Roboto Light"/>
              </a:rPr>
              <a:t>5</a:t>
            </a:r>
            <a:r>
              <a:rPr lang="en" sz="1300" dirty="0">
                <a:solidFill>
                  <a:srgbClr val="595959"/>
                </a:solidFill>
                <a:latin typeface="Roboto Light"/>
                <a:ea typeface="Roboto Light"/>
                <a:cs typeface="Roboto Light"/>
                <a:sym typeface="Roboto Light"/>
              </a:rPr>
              <a:t> participants </a:t>
            </a:r>
            <a:endParaRPr sz="1300" dirty="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300" dirty="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US" sz="1300" dirty="0">
                <a:solidFill>
                  <a:srgbClr val="595959"/>
                </a:solidFill>
                <a:latin typeface="Roboto Light"/>
                <a:ea typeface="Roboto Light"/>
                <a:cs typeface="Roboto Light"/>
                <a:sym typeface="Roboto Light"/>
              </a:rPr>
              <a:t>Two males</a:t>
            </a:r>
            <a:r>
              <a:rPr lang="hr-HR" sz="1300" dirty="0">
                <a:solidFill>
                  <a:srgbClr val="595959"/>
                </a:solidFill>
                <a:latin typeface="Roboto Light"/>
                <a:ea typeface="Roboto Light"/>
                <a:cs typeface="Roboto Light"/>
                <a:sym typeface="Roboto Light"/>
              </a:rPr>
              <a:t>,</a:t>
            </a:r>
            <a:r>
              <a:rPr lang="en-US" sz="1300" dirty="0">
                <a:solidFill>
                  <a:srgbClr val="595959"/>
                </a:solidFill>
                <a:latin typeface="Roboto Light"/>
                <a:ea typeface="Roboto Light"/>
                <a:cs typeface="Roboto Light"/>
                <a:sym typeface="Roboto Light"/>
              </a:rPr>
              <a:t> two females an</a:t>
            </a:r>
            <a:r>
              <a:rPr lang="hr-HR" sz="1300" dirty="0">
                <a:solidFill>
                  <a:srgbClr val="595959"/>
                </a:solidFill>
                <a:latin typeface="Roboto Light"/>
                <a:ea typeface="Roboto Light"/>
                <a:cs typeface="Roboto Light"/>
                <a:sym typeface="Roboto Light"/>
              </a:rPr>
              <a:t>d</a:t>
            </a:r>
            <a:r>
              <a:rPr lang="en-US" sz="1300" dirty="0">
                <a:solidFill>
                  <a:srgbClr val="595959"/>
                </a:solidFill>
                <a:latin typeface="Roboto Light"/>
                <a:ea typeface="Roboto Light"/>
                <a:cs typeface="Roboto Light"/>
                <a:sym typeface="Roboto Light"/>
              </a:rPr>
              <a:t> one non</a:t>
            </a:r>
            <a:r>
              <a:rPr lang="hr-HR" sz="1300" dirty="0">
                <a:solidFill>
                  <a:srgbClr val="595959"/>
                </a:solidFill>
                <a:latin typeface="Roboto Light"/>
                <a:ea typeface="Roboto Light"/>
                <a:cs typeface="Roboto Light"/>
                <a:sym typeface="Roboto Light"/>
              </a:rPr>
              <a:t>-</a:t>
            </a:r>
            <a:r>
              <a:rPr lang="en-US" sz="1300" dirty="0">
                <a:solidFill>
                  <a:srgbClr val="595959"/>
                </a:solidFill>
                <a:latin typeface="Roboto Light"/>
                <a:ea typeface="Roboto Light"/>
                <a:cs typeface="Roboto Light"/>
                <a:sym typeface="Roboto Light"/>
              </a:rPr>
              <a:t>binary individual between the age of 20 to 65</a:t>
            </a:r>
            <a:endParaRPr lang="hr-HR" sz="1300" dirty="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lang="hr-HR" sz="1300" dirty="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US" sz="1300" dirty="0">
                <a:solidFill>
                  <a:srgbClr val="595959"/>
                </a:solidFill>
                <a:latin typeface="Roboto Light"/>
                <a:ea typeface="Roboto Light"/>
                <a:cs typeface="Roboto Light"/>
                <a:sym typeface="Roboto Light"/>
              </a:rPr>
              <a:t>Participants order at least once a month </a:t>
            </a:r>
            <a:endParaRPr sz="1300" dirty="0">
              <a:solidFill>
                <a:srgbClr val="595959"/>
              </a:solidFill>
              <a:latin typeface="Roboto Light"/>
              <a:ea typeface="Roboto Light"/>
              <a:cs typeface="Roboto Light"/>
              <a:sym typeface="Roboto Light"/>
            </a:endParaRPr>
          </a:p>
        </p:txBody>
      </p:sp>
      <p:sp>
        <p:nvSpPr>
          <p:cNvPr id="88" name="Google Shape;88;p18"/>
          <p:cNvSpPr txBox="1"/>
          <p:nvPr/>
        </p:nvSpPr>
        <p:spPr>
          <a:xfrm>
            <a:off x="6180671" y="1065802"/>
            <a:ext cx="2481300" cy="2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285F4"/>
                </a:solidFill>
                <a:latin typeface="Google Sans"/>
                <a:ea typeface="Google Sans"/>
                <a:cs typeface="Google Sans"/>
                <a:sym typeface="Google Sans"/>
              </a:rPr>
              <a:t>Methodology</a:t>
            </a:r>
            <a:endParaRPr dirty="0">
              <a:solidFill>
                <a:srgbClr val="4285F4"/>
              </a:solidFill>
              <a:latin typeface="Google Sans"/>
              <a:ea typeface="Google Sans"/>
              <a:cs typeface="Google Sans"/>
              <a:sym typeface="Google Sans"/>
            </a:endParaRPr>
          </a:p>
        </p:txBody>
      </p:sp>
      <p:sp>
        <p:nvSpPr>
          <p:cNvPr id="89" name="Google Shape;89;p18"/>
          <p:cNvSpPr txBox="1"/>
          <p:nvPr/>
        </p:nvSpPr>
        <p:spPr>
          <a:xfrm>
            <a:off x="6169938" y="1403570"/>
            <a:ext cx="2481300" cy="22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hr-HR" sz="1300" dirty="0">
                <a:solidFill>
                  <a:srgbClr val="595959"/>
                </a:solidFill>
                <a:latin typeface="Roboto Light"/>
                <a:ea typeface="Roboto Light"/>
                <a:cs typeface="Roboto Light"/>
                <a:sym typeface="Roboto Light"/>
              </a:rPr>
              <a:t>15</a:t>
            </a:r>
            <a:r>
              <a:rPr lang="en" sz="1300" dirty="0">
                <a:solidFill>
                  <a:srgbClr val="595959"/>
                </a:solidFill>
                <a:latin typeface="Roboto Light"/>
                <a:ea typeface="Roboto Light"/>
                <a:cs typeface="Roboto Light"/>
                <a:sym typeface="Roboto Light"/>
              </a:rPr>
              <a:t> minutes</a:t>
            </a:r>
            <a:r>
              <a:rPr lang="hr-HR" sz="1300" dirty="0">
                <a:solidFill>
                  <a:srgbClr val="595959"/>
                </a:solidFill>
                <a:latin typeface="Roboto Light"/>
                <a:ea typeface="Roboto Light"/>
                <a:cs typeface="Roboto Light"/>
                <a:sym typeface="Roboto Light"/>
              </a:rPr>
              <a:t> per </a:t>
            </a:r>
            <a:r>
              <a:rPr lang="en-US" sz="1300" dirty="0">
                <a:solidFill>
                  <a:srgbClr val="595959"/>
                </a:solidFill>
                <a:latin typeface="Roboto Light"/>
                <a:ea typeface="Roboto Light"/>
                <a:cs typeface="Roboto Light"/>
                <a:sym typeface="Roboto Light"/>
              </a:rPr>
              <a:t>participant </a:t>
            </a:r>
            <a:endParaRPr sz="1300" dirty="0">
              <a:solidFill>
                <a:srgbClr val="595959"/>
              </a:solidFill>
              <a:latin typeface="Roboto Light"/>
              <a:ea typeface="Roboto Light"/>
              <a:cs typeface="Roboto Light"/>
              <a:sym typeface="Roboto Light"/>
            </a:endParaRPr>
          </a:p>
          <a:p>
            <a:pPr marL="0" lvl="0" indent="0" algn="l" rtl="0">
              <a:lnSpc>
                <a:spcPct val="115000"/>
              </a:lnSpc>
              <a:spcBef>
                <a:spcPts val="1600"/>
              </a:spcBef>
              <a:spcAft>
                <a:spcPts val="0"/>
              </a:spcAft>
              <a:buNone/>
            </a:pPr>
            <a:r>
              <a:rPr lang="en-US" sz="1300" dirty="0">
                <a:solidFill>
                  <a:srgbClr val="595959"/>
                </a:solidFill>
                <a:latin typeface="Roboto Light"/>
                <a:ea typeface="Roboto Light"/>
                <a:cs typeface="Roboto Light"/>
                <a:sym typeface="Roboto Light"/>
              </a:rPr>
              <a:t>Croatia</a:t>
            </a:r>
            <a:r>
              <a:rPr lang="hr-HR" sz="1300" dirty="0">
                <a:solidFill>
                  <a:srgbClr val="595959"/>
                </a:solidFill>
                <a:latin typeface="Roboto Light"/>
                <a:ea typeface="Roboto Light"/>
                <a:cs typeface="Roboto Light"/>
                <a:sym typeface="Roboto Light"/>
              </a:rPr>
              <a:t>, </a:t>
            </a:r>
            <a:r>
              <a:rPr lang="en-US" sz="1300" dirty="0">
                <a:solidFill>
                  <a:srgbClr val="595959"/>
                </a:solidFill>
                <a:latin typeface="Roboto Light"/>
                <a:ea typeface="Roboto Light"/>
                <a:cs typeface="Roboto Light"/>
                <a:sym typeface="Roboto Light"/>
              </a:rPr>
              <a:t>remote </a:t>
            </a:r>
            <a:endParaRPr sz="1300" dirty="0">
              <a:solidFill>
                <a:srgbClr val="595959"/>
              </a:solidFill>
              <a:latin typeface="Roboto Light"/>
              <a:ea typeface="Roboto Light"/>
              <a:cs typeface="Roboto Light"/>
              <a:sym typeface="Roboto Light"/>
            </a:endParaRPr>
          </a:p>
          <a:p>
            <a:pPr marL="0" lvl="0" indent="0" algn="l" rtl="0">
              <a:lnSpc>
                <a:spcPct val="115000"/>
              </a:lnSpc>
              <a:spcBef>
                <a:spcPts val="1600"/>
              </a:spcBef>
              <a:spcAft>
                <a:spcPts val="0"/>
              </a:spcAft>
              <a:buNone/>
            </a:pPr>
            <a:r>
              <a:rPr lang="en-US" sz="1300" dirty="0">
                <a:solidFill>
                  <a:srgbClr val="595959"/>
                </a:solidFill>
                <a:latin typeface="Roboto Light"/>
                <a:ea typeface="Roboto Light"/>
                <a:cs typeface="Roboto Light"/>
                <a:sym typeface="Roboto Light"/>
              </a:rPr>
              <a:t>U</a:t>
            </a:r>
            <a:r>
              <a:rPr lang="hr-HR" sz="1300" dirty="0">
                <a:solidFill>
                  <a:srgbClr val="595959"/>
                </a:solidFill>
                <a:latin typeface="Roboto Light"/>
                <a:ea typeface="Roboto Light"/>
                <a:cs typeface="Roboto Light"/>
                <a:sym typeface="Roboto Light"/>
              </a:rPr>
              <a:t>n</a:t>
            </a:r>
            <a:r>
              <a:rPr lang="en-US" sz="1300" dirty="0">
                <a:solidFill>
                  <a:srgbClr val="595959"/>
                </a:solidFill>
                <a:latin typeface="Roboto Light"/>
                <a:ea typeface="Roboto Light"/>
                <a:cs typeface="Roboto Light"/>
                <a:sym typeface="Roboto Light"/>
              </a:rPr>
              <a:t>moderated usability study </a:t>
            </a:r>
            <a:endParaRPr lang="hr-HR" sz="1300" dirty="0">
              <a:solidFill>
                <a:srgbClr val="595959"/>
              </a:solidFill>
              <a:latin typeface="Roboto Light"/>
              <a:ea typeface="Roboto Light"/>
              <a:cs typeface="Roboto Light"/>
              <a:sym typeface="Roboto Light"/>
            </a:endParaRPr>
          </a:p>
          <a:p>
            <a:pPr marL="0" lvl="0" indent="0" algn="l" rtl="0">
              <a:lnSpc>
                <a:spcPct val="115000"/>
              </a:lnSpc>
              <a:spcBef>
                <a:spcPts val="1600"/>
              </a:spcBef>
              <a:spcAft>
                <a:spcPts val="0"/>
              </a:spcAft>
              <a:buNone/>
            </a:pPr>
            <a:r>
              <a:rPr lang="en-US" sz="1300" dirty="0">
                <a:solidFill>
                  <a:srgbClr val="595959"/>
                </a:solidFill>
                <a:latin typeface="Roboto Light"/>
                <a:ea typeface="Roboto Light"/>
                <a:cs typeface="Roboto Light"/>
                <a:sym typeface="Roboto Light"/>
              </a:rPr>
              <a:t>users were asked to perform task</a:t>
            </a:r>
            <a:r>
              <a:rPr lang="hr-HR" sz="1300" dirty="0">
                <a:solidFill>
                  <a:srgbClr val="595959"/>
                </a:solidFill>
                <a:latin typeface="Roboto Light"/>
                <a:ea typeface="Roboto Light"/>
                <a:cs typeface="Roboto Light"/>
                <a:sym typeface="Roboto Light"/>
              </a:rPr>
              <a:t>s</a:t>
            </a:r>
            <a:r>
              <a:rPr lang="en-US" sz="1300" dirty="0">
                <a:solidFill>
                  <a:srgbClr val="595959"/>
                </a:solidFill>
                <a:latin typeface="Roboto Light"/>
                <a:ea typeface="Roboto Light"/>
                <a:cs typeface="Roboto Light"/>
                <a:sym typeface="Roboto Light"/>
              </a:rPr>
              <a:t> in a low</a:t>
            </a:r>
            <a:r>
              <a:rPr lang="hr-HR" sz="1300" dirty="0">
                <a:solidFill>
                  <a:srgbClr val="595959"/>
                </a:solidFill>
                <a:latin typeface="Roboto Light"/>
                <a:ea typeface="Roboto Light"/>
                <a:cs typeface="Roboto Light"/>
                <a:sym typeface="Roboto Light"/>
              </a:rPr>
              <a:t>-</a:t>
            </a:r>
            <a:r>
              <a:rPr lang="en-US" sz="1300" dirty="0">
                <a:solidFill>
                  <a:srgbClr val="595959"/>
                </a:solidFill>
                <a:latin typeface="Roboto Light"/>
                <a:ea typeface="Roboto Light"/>
                <a:cs typeface="Roboto Light"/>
                <a:sym typeface="Roboto Light"/>
              </a:rPr>
              <a:t>fidelity prototype </a:t>
            </a:r>
            <a:endParaRPr sz="1300" dirty="0">
              <a:solidFill>
                <a:srgbClr val="595959"/>
              </a:solidFill>
              <a:latin typeface="Roboto Light"/>
              <a:ea typeface="Roboto Light"/>
              <a:cs typeface="Roboto Light"/>
              <a:sym typeface="Roboto Light"/>
            </a:endParaRPr>
          </a:p>
        </p:txBody>
      </p:sp>
      <p:sp>
        <p:nvSpPr>
          <p:cNvPr id="90" name="Google Shape;90;p18"/>
          <p:cNvSpPr txBox="1"/>
          <p:nvPr/>
        </p:nvSpPr>
        <p:spPr>
          <a:xfrm>
            <a:off x="273625" y="404600"/>
            <a:ext cx="1764900" cy="48853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Google Sans"/>
              </a:rPr>
              <a:t>Study Details</a:t>
            </a:r>
            <a:endParaRPr sz="18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Google Sans"/>
            </a:endParaRPr>
          </a:p>
          <a:p>
            <a:pPr marL="0" lvl="0" indent="0" algn="l" rtl="0">
              <a:lnSpc>
                <a:spcPct val="115000"/>
              </a:lnSpc>
              <a:spcBef>
                <a:spcPts val="0"/>
              </a:spcBef>
              <a:spcAft>
                <a:spcPts val="0"/>
              </a:spcAft>
              <a:buNone/>
            </a:pPr>
            <a:endParaRPr sz="18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Google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barn(inVertical)">
                                      <p:cBhvr>
                                        <p:cTn id="11" dur="500"/>
                                        <p:tgtEl>
                                          <p:spTgt spid="8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9">
                                            <p:txEl>
                                              <p:pRg st="2" end="2"/>
                                            </p:txEl>
                                          </p:spTgt>
                                        </p:tgtEl>
                                        <p:attrNameLst>
                                          <p:attrName>style.visibility</p:attrName>
                                        </p:attrNameLst>
                                      </p:cBhvr>
                                      <p:to>
                                        <p:strVal val="visible"/>
                                      </p:to>
                                    </p:set>
                                    <p:animEffect transition="in" filter="barn(inVertical)">
                                      <p:cBhvr>
                                        <p:cTn id="15" dur="500"/>
                                        <p:tgtEl>
                                          <p:spTgt spid="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p:nvPr/>
        </p:nvSpPr>
        <p:spPr>
          <a:xfrm>
            <a:off x="153277" y="425866"/>
            <a:ext cx="5131200" cy="343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Google Sans"/>
              </a:rPr>
              <a:t>People want to order products quickly </a:t>
            </a: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Google Sans"/>
            </a:endParaRPr>
          </a:p>
          <a:p>
            <a:pPr marL="0" lvl="0" indent="0" algn="l" rtl="0">
              <a:lnSpc>
                <a:spcPct val="115000"/>
              </a:lnSpc>
              <a:spcBef>
                <a:spcPts val="0"/>
              </a:spcBef>
              <a:spcAft>
                <a:spcPts val="0"/>
              </a:spcAft>
              <a:buNone/>
            </a:pPr>
            <a:endParaRPr sz="16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Google Sans"/>
            </a:endParaRPr>
          </a:p>
        </p:txBody>
      </p:sp>
      <p:sp>
        <p:nvSpPr>
          <p:cNvPr id="110" name="Google Shape;110;p21"/>
          <p:cNvSpPr txBox="1"/>
          <p:nvPr/>
        </p:nvSpPr>
        <p:spPr>
          <a:xfrm>
            <a:off x="273625" y="971350"/>
            <a:ext cx="3585900" cy="417214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Supporting evidence from the usability study.</a:t>
            </a:r>
            <a:endParaRP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457200" lvl="0" indent="-311150" algn="l" rtl="0">
              <a:lnSpc>
                <a:spcPct val="115000"/>
              </a:lnSpc>
              <a:spcBef>
                <a:spcPts val="1000"/>
              </a:spcBef>
              <a:spcAft>
                <a:spcPts val="0"/>
              </a:spcAft>
              <a:buClr>
                <a:srgbClr val="595959"/>
              </a:buClr>
              <a:buSzPts val="1300"/>
              <a:buFont typeface="Roboto Light"/>
              <a:buChar char="●"/>
            </a:pP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4 of 5 participants </a:t>
            </a:r>
            <a:r>
              <a:rPr lang="hr-HR" sz="1200" dirty="0" err="1">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said</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they wanted to order their products in under 10 minutes</a:t>
            </a:r>
            <a:endPar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457200" lvl="0" indent="-311150" algn="l" rtl="0">
              <a:lnSpc>
                <a:spcPct val="115000"/>
              </a:lnSpc>
              <a:spcBef>
                <a:spcPts val="1000"/>
              </a:spcBef>
              <a:spcAft>
                <a:spcPts val="0"/>
              </a:spcAft>
              <a:buClr>
                <a:srgbClr val="595959"/>
              </a:buClr>
              <a:buSzPts val="1300"/>
              <a:buFont typeface="Roboto Light"/>
              <a:buChar char="●"/>
            </a:pP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5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of</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5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participants said that they want recommendation of products </a:t>
            </a:r>
            <a:endParaRP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457200" lvl="0" indent="-311150" algn="l" rtl="0">
              <a:lnSpc>
                <a:spcPct val="115000"/>
              </a:lnSpc>
              <a:spcBef>
                <a:spcPts val="1000"/>
              </a:spcBef>
              <a:spcAft>
                <a:spcPts val="0"/>
              </a:spcAft>
              <a:buClr>
                <a:srgbClr val="595959"/>
              </a:buClr>
              <a:buSzPts val="1300"/>
              <a:buFont typeface="Roboto Light"/>
              <a:buChar char="●"/>
            </a:pP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4</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a:t>
            </a:r>
            <a:r>
              <a:rPr lang="hr-HR" sz="1200" dirty="0" err="1">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of</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5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participants expressed a desire to save orders for easy review </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t</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hem </a:t>
            </a:r>
            <a:endParaRP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457200" lvl="0" indent="-311150" algn="l" rtl="0">
              <a:lnSpc>
                <a:spcPct val="115000"/>
              </a:lnSpc>
              <a:spcBef>
                <a:spcPts val="1000"/>
              </a:spcBef>
              <a:spcAft>
                <a:spcPts val="0"/>
              </a:spcAft>
              <a:buClr>
                <a:srgbClr val="595959"/>
              </a:buClr>
              <a:buSzPts val="1300"/>
              <a:buFont typeface="Roboto Light"/>
              <a:buChar char="●"/>
            </a:pP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5</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a:t>
            </a:r>
            <a:r>
              <a:rPr lang="hr-HR" sz="1200" dirty="0" err="1">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of</a:t>
            </a:r>
            <a:r>
              <a:rPr lang="hr-H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a:t>
            </a:r>
            <a:r>
              <a:rPr lang="en-US"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5 participants noted that they would like an option for multiple orders </a:t>
            </a:r>
            <a:endParaRP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l" rtl="0">
              <a:spcBef>
                <a:spcPts val="1000"/>
              </a:spcBef>
              <a:spcAft>
                <a:spcPts val="0"/>
              </a:spcAft>
              <a:buNone/>
            </a:pPr>
            <a:r>
              <a:rPr lang="en"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a:t>
            </a:r>
            <a:r>
              <a:rPr lang="en-US"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I am very busy, and I want to order products quickly </a:t>
            </a:r>
            <a:r>
              <a:rPr lang="hr-HR"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a</a:t>
            </a:r>
            <a:r>
              <a:rPr lang="en-US"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n</a:t>
            </a:r>
            <a:r>
              <a:rPr lang="hr-HR"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d</a:t>
            </a:r>
            <a:r>
              <a:rPr lang="en-US"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 easily </a:t>
            </a:r>
            <a:r>
              <a:rPr lang="hr-HR"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to</a:t>
            </a:r>
            <a:r>
              <a:rPr lang="en-US"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 checkout </a:t>
            </a:r>
            <a:r>
              <a:rPr lang="en"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a:t>
            </a:r>
            <a:endParaRPr lang="hr-HR" sz="1200" i="1"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l" rtl="0">
              <a:lnSpc>
                <a:spcPct val="115000"/>
              </a:lnSpc>
              <a:spcBef>
                <a:spcPts val="0"/>
              </a:spcBef>
              <a:spcAft>
                <a:spcPts val="1000"/>
              </a:spcAft>
              <a:buNone/>
            </a:pPr>
            <a:r>
              <a:rPr lang="hr-HR" sz="1200"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 Irena </a:t>
            </a:r>
            <a:r>
              <a:rPr lang="hr-HR" sz="1200" dirty="0" err="1">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Andric</a:t>
            </a:r>
            <a:r>
              <a:rPr lang="hr-HR" sz="1200"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 r</a:t>
            </a:r>
            <a:r>
              <a:rPr lang="en-US" sz="1200" dirty="0" err="1">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egular</a:t>
            </a:r>
            <a:r>
              <a:rPr lang="en-US" sz="1200"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 buyer from animal shelter </a:t>
            </a:r>
            <a:r>
              <a:rPr lang="hr-HR" sz="1200" dirty="0" err="1">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from</a:t>
            </a:r>
            <a:r>
              <a:rPr lang="hr-HR" sz="1200" dirty="0">
                <a:solidFill>
                  <a:srgbClr val="4285F4"/>
                </a:solidFill>
                <a:latin typeface="Open Sans" panose="020B0606030504020204" pitchFamily="34" charset="0"/>
                <a:ea typeface="Open Sans" panose="020B0606030504020204" pitchFamily="34" charset="0"/>
                <a:cs typeface="Open Sans" panose="020B0606030504020204" pitchFamily="34" charset="0"/>
                <a:sym typeface="Roboto Light"/>
              </a:rPr>
              <a:t> Osijek.</a:t>
            </a:r>
            <a:endParaRPr sz="12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p:txBody>
      </p:sp>
      <p:sp>
        <p:nvSpPr>
          <p:cNvPr id="111" name="Google Shape;111;p21"/>
          <p:cNvSpPr/>
          <p:nvPr/>
        </p:nvSpPr>
        <p:spPr>
          <a:xfrm>
            <a:off x="6257053" y="3068575"/>
            <a:ext cx="1732800" cy="501600"/>
          </a:xfrm>
          <a:prstGeom prst="rect">
            <a:avLst/>
          </a:prstGeom>
          <a:noFill/>
          <a:ln w="2857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285F4"/>
              </a:solidFill>
            </a:endParaRPr>
          </a:p>
        </p:txBody>
      </p:sp>
      <p:grpSp>
        <p:nvGrpSpPr>
          <p:cNvPr id="112" name="Google Shape;112;p21"/>
          <p:cNvGrpSpPr/>
          <p:nvPr/>
        </p:nvGrpSpPr>
        <p:grpSpPr>
          <a:xfrm>
            <a:off x="6134289" y="2951327"/>
            <a:ext cx="234000" cy="234000"/>
            <a:chOff x="4462947" y="2315504"/>
            <a:chExt cx="234000" cy="234000"/>
          </a:xfrm>
        </p:grpSpPr>
        <p:sp>
          <p:nvSpPr>
            <p:cNvPr id="113" name="Google Shape;113;p21"/>
            <p:cNvSpPr/>
            <p:nvPr/>
          </p:nvSpPr>
          <p:spPr>
            <a:xfrm>
              <a:off x="4504550" y="2364650"/>
              <a:ext cx="165900" cy="1659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4" name="Google Shape;114;p21"/>
            <p:cNvSpPr txBox="1"/>
            <p:nvPr/>
          </p:nvSpPr>
          <p:spPr>
            <a:xfrm>
              <a:off x="4462947" y="2315504"/>
              <a:ext cx="234000" cy="23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15" name="Google Shape;115;p21"/>
          <p:cNvSpPr/>
          <p:nvPr/>
        </p:nvSpPr>
        <p:spPr>
          <a:xfrm>
            <a:off x="279375" y="4700968"/>
            <a:ext cx="8562900" cy="1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8027EE4-360E-4CCA-B7B6-A53F9DF7B24A}"/>
              </a:ext>
            </a:extLst>
          </p:cNvPr>
          <p:cNvPicPr>
            <a:picLocks noChangeAspect="1"/>
          </p:cNvPicPr>
          <p:nvPr/>
        </p:nvPicPr>
        <p:blipFill>
          <a:blip r:embed="rId3"/>
          <a:stretch>
            <a:fillRect/>
          </a:stretch>
        </p:blipFill>
        <p:spPr>
          <a:xfrm>
            <a:off x="6001217" y="19048"/>
            <a:ext cx="2619375" cy="5124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3"/>
                                        </p:tgtEl>
                                      </p:cBhvr>
                                    </p:animEffect>
                                    <p:animScale>
                                      <p:cBhvr>
                                        <p:cTn id="12" dur="250" autoRev="1" fill="hold"/>
                                        <p:tgtEl>
                                          <p:spTgt spid="3"/>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3"/>
                                        </p:tgtEl>
                                        <p:attrNameLst>
                                          <p:attrName>r</p:attrName>
                                        </p:attrNameLst>
                                      </p:cBhvr>
                                    </p:animRot>
                                    <p:animRot by="-240000">
                                      <p:cBhvr>
                                        <p:cTn id="17" dur="200" fill="hold">
                                          <p:stCondLst>
                                            <p:cond delay="200"/>
                                          </p:stCondLst>
                                        </p:cTn>
                                        <p:tgtEl>
                                          <p:spTgt spid="3"/>
                                        </p:tgtEl>
                                        <p:attrNameLst>
                                          <p:attrName>r</p:attrName>
                                        </p:attrNameLst>
                                      </p:cBhvr>
                                    </p:animRot>
                                    <p:animRot by="240000">
                                      <p:cBhvr>
                                        <p:cTn id="18" dur="200" fill="hold">
                                          <p:stCondLst>
                                            <p:cond delay="400"/>
                                          </p:stCondLst>
                                        </p:cTn>
                                        <p:tgtEl>
                                          <p:spTgt spid="3"/>
                                        </p:tgtEl>
                                        <p:attrNameLst>
                                          <p:attrName>r</p:attrName>
                                        </p:attrNameLst>
                                      </p:cBhvr>
                                    </p:animRot>
                                    <p:animRot by="-240000">
                                      <p:cBhvr>
                                        <p:cTn id="19" dur="200" fill="hold">
                                          <p:stCondLst>
                                            <p:cond delay="600"/>
                                          </p:stCondLst>
                                        </p:cTn>
                                        <p:tgtEl>
                                          <p:spTgt spid="3"/>
                                        </p:tgtEl>
                                        <p:attrNameLst>
                                          <p:attrName>r</p:attrName>
                                        </p:attrNameLst>
                                      </p:cBhvr>
                                    </p:animRot>
                                    <p:animRot by="120000">
                                      <p:cBhvr>
                                        <p:cTn id="2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p:nvPr/>
        </p:nvSpPr>
        <p:spPr>
          <a:xfrm>
            <a:off x="228525" y="1837775"/>
            <a:ext cx="2039400" cy="2761800"/>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16850" y="946425"/>
            <a:ext cx="1657500" cy="16575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2393575" y="1837775"/>
            <a:ext cx="2039400" cy="2761800"/>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2581900" y="946425"/>
            <a:ext cx="1657500" cy="16575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634825" y="1837775"/>
            <a:ext cx="2039400" cy="2761800"/>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823150" y="946425"/>
            <a:ext cx="1657500" cy="16575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6876075" y="1837775"/>
            <a:ext cx="2039400" cy="2761800"/>
          </a:xfrm>
          <a:prstGeom prst="rect">
            <a:avLst/>
          </a:pr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7064400" y="946425"/>
            <a:ext cx="1657500" cy="16575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p:nvPr/>
        </p:nvSpPr>
        <p:spPr>
          <a:xfrm>
            <a:off x="355641" y="1505617"/>
            <a:ext cx="1779900"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rPr>
              <a:t>Fast ordering </a:t>
            </a:r>
            <a:endParaRPr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endParaRPr>
          </a:p>
        </p:txBody>
      </p:sp>
      <p:sp>
        <p:nvSpPr>
          <p:cNvPr id="135" name="Google Shape;135;p23"/>
          <p:cNvSpPr txBox="1"/>
          <p:nvPr/>
        </p:nvSpPr>
        <p:spPr>
          <a:xfrm>
            <a:off x="2510112" y="1505617"/>
            <a:ext cx="1779900"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rPr>
              <a:t>Customization options </a:t>
            </a:r>
            <a:endParaRPr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endParaRPr>
          </a:p>
        </p:txBody>
      </p:sp>
      <p:sp>
        <p:nvSpPr>
          <p:cNvPr id="136" name="Google Shape;136;p23"/>
          <p:cNvSpPr txBox="1"/>
          <p:nvPr/>
        </p:nvSpPr>
        <p:spPr>
          <a:xfrm>
            <a:off x="4764583" y="1505617"/>
            <a:ext cx="1779900"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rPr>
              <a:t>Recommendation </a:t>
            </a:r>
            <a:endParaRPr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endParaRPr>
          </a:p>
        </p:txBody>
      </p:sp>
      <p:sp>
        <p:nvSpPr>
          <p:cNvPr id="137" name="Google Shape;137;p23"/>
          <p:cNvSpPr txBox="1"/>
          <p:nvPr/>
        </p:nvSpPr>
        <p:spPr>
          <a:xfrm>
            <a:off x="7003343" y="1505617"/>
            <a:ext cx="1779600" cy="53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rPr>
              <a:t>Saving past orders  </a:t>
            </a:r>
            <a:endParaRPr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endParaRPr>
          </a:p>
          <a:p>
            <a:pPr marL="0" lvl="0" indent="0" algn="ctr" rtl="0">
              <a:spcBef>
                <a:spcPts val="1600"/>
              </a:spcBef>
              <a:spcAft>
                <a:spcPts val="1600"/>
              </a:spcAft>
              <a:buNone/>
            </a:pPr>
            <a:endParaRPr sz="15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Google Sans"/>
            </a:endParaRPr>
          </a:p>
        </p:txBody>
      </p:sp>
      <p:sp>
        <p:nvSpPr>
          <p:cNvPr id="138" name="Google Shape;138;p23"/>
          <p:cNvSpPr txBox="1"/>
          <p:nvPr/>
        </p:nvSpPr>
        <p:spPr>
          <a:xfrm>
            <a:off x="418479" y="2545251"/>
            <a:ext cx="1779900" cy="165182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ctr" rtl="0">
              <a:lnSpc>
                <a:spcPct val="115000"/>
              </a:lnSpc>
              <a:spcBef>
                <a:spcPts val="1600"/>
              </a:spcBef>
              <a:spcAft>
                <a:spcPts val="1600"/>
              </a:spcAft>
              <a:buNone/>
            </a:pPr>
            <a:r>
              <a:rPr lang="en-US"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Users need a way to order more quickly without having to go through the full build an order process </a:t>
            </a: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p:txBody>
      </p:sp>
      <p:sp>
        <p:nvSpPr>
          <p:cNvPr id="139" name="Google Shape;139;p23"/>
          <p:cNvSpPr txBox="1"/>
          <p:nvPr/>
        </p:nvSpPr>
        <p:spPr>
          <a:xfrm>
            <a:off x="2526654" y="2545252"/>
            <a:ext cx="1779900" cy="134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ctr" rtl="0">
              <a:lnSpc>
                <a:spcPct val="115000"/>
              </a:lnSpc>
              <a:spcBef>
                <a:spcPts val="1600"/>
              </a:spcBef>
              <a:spcAft>
                <a:spcPts val="1600"/>
              </a:spcAft>
              <a:buNone/>
            </a:pPr>
            <a:r>
              <a:rPr lang="en-US"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Users need better customization options when making the multiple order </a:t>
            </a: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p:txBody>
      </p:sp>
      <p:sp>
        <p:nvSpPr>
          <p:cNvPr id="140" name="Google Shape;140;p23"/>
          <p:cNvSpPr txBox="1"/>
          <p:nvPr/>
        </p:nvSpPr>
        <p:spPr>
          <a:xfrm>
            <a:off x="4764579" y="2547877"/>
            <a:ext cx="1779900" cy="134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ctr" rtl="0">
              <a:lnSpc>
                <a:spcPct val="115000"/>
              </a:lnSpc>
              <a:spcBef>
                <a:spcPts val="1600"/>
              </a:spcBef>
              <a:spcAft>
                <a:spcPts val="1600"/>
              </a:spcAft>
              <a:buNone/>
            </a:pPr>
            <a:r>
              <a:rPr lang="en-US"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Users </a:t>
            </a:r>
            <a:r>
              <a:rPr lang="hr-H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n</a:t>
            </a:r>
            <a:r>
              <a:rPr lang="en-US" sz="1100" dirty="0" err="1">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ee</a:t>
            </a:r>
            <a:r>
              <a:rPr lang="hr-H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d</a:t>
            </a:r>
            <a:r>
              <a:rPr lang="en-US"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 to see recommended items </a:t>
            </a: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p:txBody>
      </p:sp>
      <p:sp>
        <p:nvSpPr>
          <p:cNvPr id="141" name="Google Shape;141;p23"/>
          <p:cNvSpPr txBox="1"/>
          <p:nvPr/>
        </p:nvSpPr>
        <p:spPr>
          <a:xfrm>
            <a:off x="7002504" y="2547877"/>
            <a:ext cx="1779900" cy="134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a:p>
            <a:pPr marL="0" lvl="0" indent="0" algn="ctr" rtl="0">
              <a:lnSpc>
                <a:spcPct val="115000"/>
              </a:lnSpc>
              <a:spcBef>
                <a:spcPts val="1600"/>
              </a:spcBef>
              <a:spcAft>
                <a:spcPts val="1600"/>
              </a:spcAft>
              <a:buNone/>
            </a:pPr>
            <a:r>
              <a:rPr lang="en-US"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rPr>
              <a:t>Users need to see past orders to review them  </a:t>
            </a:r>
            <a:endParaRPr sz="1100"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Roboto Light"/>
            </a:endParaRPr>
          </a:p>
        </p:txBody>
      </p:sp>
      <p:sp>
        <p:nvSpPr>
          <p:cNvPr id="142" name="Google Shape;142;p23"/>
          <p:cNvSpPr txBox="1"/>
          <p:nvPr/>
        </p:nvSpPr>
        <p:spPr>
          <a:xfrm>
            <a:off x="273625" y="404600"/>
            <a:ext cx="4607100" cy="48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Open Sans" panose="020B0606030504020204" pitchFamily="34" charset="0"/>
                <a:ea typeface="Open Sans" panose="020B0606030504020204" pitchFamily="34" charset="0"/>
                <a:cs typeface="Open Sans" panose="020B0606030504020204" pitchFamily="34" charset="0"/>
                <a:sym typeface="Google Sans"/>
              </a:rPr>
              <a:t>Research insights </a:t>
            </a:r>
            <a:endParaRPr sz="1800" dirty="0">
              <a:latin typeface="Open Sans" panose="020B0606030504020204" pitchFamily="34" charset="0"/>
              <a:ea typeface="Open Sans" panose="020B0606030504020204" pitchFamily="34" charset="0"/>
              <a:cs typeface="Open Sans" panose="020B0606030504020204" pitchFamily="34" charset="0"/>
              <a:sym typeface="Google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0"/>
                                        <p:tgtEl>
                                          <p:spTgt spid="138"/>
                                        </p:tgtEl>
                                      </p:cBhvr>
                                    </p:animEffect>
                                    <p:anim calcmode="lin" valueType="num">
                                      <p:cBhvr>
                                        <p:cTn id="12" dur="1000" fill="hold"/>
                                        <p:tgtEl>
                                          <p:spTgt spid="138"/>
                                        </p:tgtEl>
                                        <p:attrNameLst>
                                          <p:attrName>ppt_x</p:attrName>
                                        </p:attrNameLst>
                                      </p:cBhvr>
                                      <p:tavLst>
                                        <p:tav tm="0">
                                          <p:val>
                                            <p:strVal val="#ppt_x"/>
                                          </p:val>
                                        </p:tav>
                                        <p:tav tm="100000">
                                          <p:val>
                                            <p:strVal val="#ppt_x"/>
                                          </p:val>
                                        </p:tav>
                                      </p:tavLst>
                                    </p:anim>
                                    <p:anim calcmode="lin" valueType="num">
                                      <p:cBhvr>
                                        <p:cTn id="13" dur="1000" fill="hold"/>
                                        <p:tgtEl>
                                          <p:spTgt spid="13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1000"/>
                                        <p:tgtEl>
                                          <p:spTgt spid="139"/>
                                        </p:tgtEl>
                                      </p:cBhvr>
                                    </p:animEffect>
                                    <p:anim calcmode="lin" valueType="num">
                                      <p:cBhvr>
                                        <p:cTn id="22" dur="1000" fill="hold"/>
                                        <p:tgtEl>
                                          <p:spTgt spid="139"/>
                                        </p:tgtEl>
                                        <p:attrNameLst>
                                          <p:attrName>ppt_x</p:attrName>
                                        </p:attrNameLst>
                                      </p:cBhvr>
                                      <p:tavLst>
                                        <p:tav tm="0">
                                          <p:val>
                                            <p:strVal val="#ppt_x"/>
                                          </p:val>
                                        </p:tav>
                                        <p:tav tm="100000">
                                          <p:val>
                                            <p:strVal val="#ppt_x"/>
                                          </p:val>
                                        </p:tav>
                                      </p:tavLst>
                                    </p:anim>
                                    <p:anim calcmode="lin" valueType="num">
                                      <p:cBhvr>
                                        <p:cTn id="23" dur="1000" fill="hold"/>
                                        <p:tgtEl>
                                          <p:spTgt spid="139"/>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140"/>
                                        </p:tgtEl>
                                        <p:attrNameLst>
                                          <p:attrName>style.visibility</p:attrName>
                                        </p:attrNameLst>
                                      </p:cBhvr>
                                      <p:to>
                                        <p:strVal val="visible"/>
                                      </p:to>
                                    </p:set>
                                    <p:animEffect transition="in" filter="fade">
                                      <p:cBhvr>
                                        <p:cTn id="31" dur="1000"/>
                                        <p:tgtEl>
                                          <p:spTgt spid="140"/>
                                        </p:tgtEl>
                                      </p:cBhvr>
                                    </p:animEffect>
                                    <p:anim calcmode="lin" valueType="num">
                                      <p:cBhvr>
                                        <p:cTn id="32" dur="1000" fill="hold"/>
                                        <p:tgtEl>
                                          <p:spTgt spid="140"/>
                                        </p:tgtEl>
                                        <p:attrNameLst>
                                          <p:attrName>ppt_x</p:attrName>
                                        </p:attrNameLst>
                                      </p:cBhvr>
                                      <p:tavLst>
                                        <p:tav tm="0">
                                          <p:val>
                                            <p:strVal val="#ppt_x"/>
                                          </p:val>
                                        </p:tav>
                                        <p:tav tm="100000">
                                          <p:val>
                                            <p:strVal val="#ppt_x"/>
                                          </p:val>
                                        </p:tav>
                                      </p:tavLst>
                                    </p:anim>
                                    <p:anim calcmode="lin" valueType="num">
                                      <p:cBhvr>
                                        <p:cTn id="33" dur="1000" fill="hold"/>
                                        <p:tgtEl>
                                          <p:spTgt spid="140"/>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1000"/>
                                        <p:tgtEl>
                                          <p:spTgt spid="141"/>
                                        </p:tgtEl>
                                      </p:cBhvr>
                                    </p:animEffect>
                                    <p:anim calcmode="lin" valueType="num">
                                      <p:cBhvr>
                                        <p:cTn id="42" dur="1000" fill="hold"/>
                                        <p:tgtEl>
                                          <p:spTgt spid="141"/>
                                        </p:tgtEl>
                                        <p:attrNameLst>
                                          <p:attrName>ppt_x</p:attrName>
                                        </p:attrNameLst>
                                      </p:cBhvr>
                                      <p:tavLst>
                                        <p:tav tm="0">
                                          <p:val>
                                            <p:strVal val="#ppt_x"/>
                                          </p:val>
                                        </p:tav>
                                        <p:tav tm="100000">
                                          <p:val>
                                            <p:strVal val="#ppt_x"/>
                                          </p:val>
                                        </p:tav>
                                      </p:tavLst>
                                    </p:anim>
                                    <p:anim calcmode="lin" valueType="num">
                                      <p:cBhvr>
                                        <p:cTn id="43"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9" grpId="0" animBg="1"/>
      <p:bldP spid="131" grpId="0" animBg="1"/>
      <p:bldP spid="133" grpId="0" animBg="1"/>
      <p:bldP spid="138" grpId="0"/>
      <p:bldP spid="139" grpId="0"/>
      <p:bldP spid="140" grpId="0"/>
      <p:bldP spid="1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12"/>
        <p:cNvGrpSpPr/>
        <p:nvPr/>
      </p:nvGrpSpPr>
      <p:grpSpPr>
        <a:xfrm>
          <a:off x="0" y="0"/>
          <a:ext cx="0" cy="0"/>
          <a:chOff x="0" y="0"/>
          <a:chExt cx="0" cy="0"/>
        </a:xfrm>
      </p:grpSpPr>
      <p:sp>
        <p:nvSpPr>
          <p:cNvPr id="313" name="Google Shape;31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14" name="Google Shape;31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15" name="Google Shape;31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522550"/>
            <a:ext cx="24213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hr-HR" dirty="0" err="1">
                <a:solidFill>
                  <a:srgbClr val="5F6368"/>
                </a:solidFill>
                <a:latin typeface="Open Sans"/>
                <a:ea typeface="Open Sans"/>
                <a:cs typeface="Open Sans"/>
                <a:sym typeface="Open Sans"/>
              </a:rPr>
              <a:t>Early</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designs</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didn’t</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have</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Cart</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summary</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and</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Recommendation</a:t>
            </a:r>
            <a:r>
              <a:rPr lang="hr-HR" dirty="0">
                <a:solidFill>
                  <a:srgbClr val="5F6368"/>
                </a:solidFill>
                <a:latin typeface="Open Sans"/>
                <a:ea typeface="Open Sans"/>
                <a:cs typeface="Open Sans"/>
                <a:sym typeface="Open Sans"/>
              </a:rPr>
              <a:t>” to </a:t>
            </a:r>
            <a:r>
              <a:rPr lang="hr-HR" dirty="0" err="1">
                <a:solidFill>
                  <a:srgbClr val="5F6368"/>
                </a:solidFill>
                <a:latin typeface="Open Sans"/>
                <a:ea typeface="Open Sans"/>
                <a:cs typeface="Open Sans"/>
                <a:sym typeface="Open Sans"/>
              </a:rPr>
              <a:t>order</a:t>
            </a:r>
            <a:r>
              <a:rPr lang="hr-HR" dirty="0">
                <a:solidFill>
                  <a:srgbClr val="5F6368"/>
                </a:solidFill>
                <a:latin typeface="Open Sans"/>
                <a:ea typeface="Open Sans"/>
                <a:cs typeface="Open Sans"/>
                <a:sym typeface="Open Sans"/>
              </a:rPr>
              <a:t> more for free </a:t>
            </a:r>
            <a:r>
              <a:rPr lang="hr-HR" dirty="0" err="1">
                <a:solidFill>
                  <a:srgbClr val="5F6368"/>
                </a:solidFill>
                <a:latin typeface="Open Sans"/>
                <a:ea typeface="Open Sans"/>
                <a:cs typeface="Open Sans"/>
                <a:sym typeface="Open Sans"/>
              </a:rPr>
              <a:t>delivery</a:t>
            </a:r>
            <a:r>
              <a:rPr lang="hr-HR" dirty="0">
                <a:solidFill>
                  <a:srgbClr val="5F6368"/>
                </a:solidFill>
                <a:latin typeface="Open Sans"/>
                <a:ea typeface="Open Sans"/>
                <a:cs typeface="Open Sans"/>
                <a:sym typeface="Open Sans"/>
              </a:rPr>
              <a:t>.</a:t>
            </a:r>
          </a:p>
          <a:p>
            <a:pPr marL="0" lvl="0" indent="0" algn="l" rtl="0">
              <a:lnSpc>
                <a:spcPct val="150000"/>
              </a:lnSpc>
              <a:spcBef>
                <a:spcPts val="0"/>
              </a:spcBef>
              <a:spcAft>
                <a:spcPts val="0"/>
              </a:spcAft>
              <a:buNone/>
            </a:pP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5" name="Picture 4">
            <a:extLst>
              <a:ext uri="{FF2B5EF4-FFF2-40B4-BE49-F238E27FC236}">
                <a16:creationId xmlns:a16="http://schemas.microsoft.com/office/drawing/2014/main" id="{50DF5C6E-C56D-486F-81F1-6F96A12FB8D2}"/>
              </a:ext>
            </a:extLst>
          </p:cNvPr>
          <p:cNvPicPr>
            <a:picLocks noChangeAspect="1"/>
          </p:cNvPicPr>
          <p:nvPr/>
        </p:nvPicPr>
        <p:blipFill>
          <a:blip r:embed="rId3"/>
          <a:stretch>
            <a:fillRect/>
          </a:stretch>
        </p:blipFill>
        <p:spPr>
          <a:xfrm>
            <a:off x="4018075" y="395219"/>
            <a:ext cx="3866640" cy="43530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41"/>
          <p:cNvSpPr txBox="1"/>
          <p:nvPr/>
        </p:nvSpPr>
        <p:spPr>
          <a:xfrm>
            <a:off x="1231075" y="1604200"/>
            <a:ext cx="4086000" cy="226212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r>
              <a:rPr lang="en"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Open Sans"/>
              </a:rPr>
              <a:t>Animal Shelter Victor</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Open Sans"/>
              </a:rPr>
              <a:t>y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is</a:t>
            </a:r>
            <a:r>
              <a:rPr lang="en-US"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completely adequate for housing and care of abandoned dogs in. All dogs that are ready for adoption in the shelter have been vaccinated against rabies and all common infectious diseases, microchipped, and the adults have also been spayed or neutered.</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Victory</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targets</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people</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who</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wants</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to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donate</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to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the</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shelter</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with</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buying</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products</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but are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too</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busy</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to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visit</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hr-HR" sz="1200"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shelter</a:t>
            </a:r>
            <a:r>
              <a:rPr lang="hr-HR"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2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Clr>
                <a:schemeClr val="dk1"/>
              </a:buClr>
              <a:buSzPts val="1100"/>
              <a:buFont typeface="Arial"/>
              <a:buNone/>
            </a:pPr>
            <a:r>
              <a:rPr lang="hr-HR" sz="1200" dirty="0">
                <a:solidFill>
                  <a:srgbClr val="5F6368"/>
                </a:solidFill>
                <a:latin typeface="Open Sans"/>
                <a:ea typeface="Open Sans"/>
                <a:cs typeface="Open Sans"/>
                <a:sym typeface="Open Sans"/>
              </a:rPr>
              <a:t> </a:t>
            </a:r>
            <a:endParaRPr sz="1200" b="1" dirty="0">
              <a:solidFill>
                <a:srgbClr val="1967D2"/>
              </a:solidFill>
              <a:latin typeface="Open Sans"/>
              <a:ea typeface="Open Sans"/>
              <a:cs typeface="Open Sans"/>
              <a:sym typeface="Open Sans"/>
            </a:endParaRPr>
          </a:p>
        </p:txBody>
      </p:sp>
      <p:sp>
        <p:nvSpPr>
          <p:cNvPr id="163" name="Google Shape;16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4" name="Google Shape;16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1"/>
          <p:cNvSpPr txBox="1"/>
          <p:nvPr/>
        </p:nvSpPr>
        <p:spPr>
          <a:xfrm>
            <a:off x="1231075" y="358765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hr-HR" sz="1200" dirty="0" err="1">
                <a:solidFill>
                  <a:srgbClr val="5F6368"/>
                </a:solidFill>
                <a:latin typeface="Open Sans"/>
                <a:ea typeface="Open Sans"/>
                <a:cs typeface="Open Sans"/>
                <a:sym typeface="Open Sans"/>
              </a:rPr>
              <a:t>September</a:t>
            </a:r>
            <a:r>
              <a:rPr lang="hr-HR" sz="1200" dirty="0">
                <a:solidFill>
                  <a:srgbClr val="5F6368"/>
                </a:solidFill>
                <a:latin typeface="Open Sans"/>
                <a:ea typeface="Open Sans"/>
                <a:cs typeface="Open Sans"/>
                <a:sym typeface="Open Sans"/>
              </a:rPr>
              <a:t> 2021</a:t>
            </a:r>
            <a:endParaRPr sz="1200" b="1" dirty="0">
              <a:solidFill>
                <a:srgbClr val="4285F4"/>
              </a:solidFill>
              <a:latin typeface="Open Sans"/>
              <a:ea typeface="Open Sans"/>
              <a:cs typeface="Open Sans"/>
              <a:sym typeface="Open Sans"/>
            </a:endParaRPr>
          </a:p>
        </p:txBody>
      </p:sp>
      <p:sp>
        <p:nvSpPr>
          <p:cNvPr id="166" name="Google Shape;166;p41"/>
          <p:cNvSpPr/>
          <p:nvPr/>
        </p:nvSpPr>
        <p:spPr>
          <a:xfrm>
            <a:off x="517675" y="374286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643388" y="3862757"/>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9" name="Google Shape;169;p41"/>
          <p:cNvSpPr txBox="1"/>
          <p:nvPr/>
        </p:nvSpPr>
        <p:spPr>
          <a:xfrm>
            <a:off x="6301825" y="2412325"/>
            <a:ext cx="181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Preview of selected polished designs.</a:t>
            </a:r>
            <a:endParaRPr sz="1200">
              <a:solidFill>
                <a:srgbClr val="5F6368"/>
              </a:solidFill>
              <a:latin typeface="Open Sans"/>
              <a:ea typeface="Open Sans"/>
              <a:cs typeface="Open Sans"/>
              <a:sym typeface="Open Sans"/>
            </a:endParaRPr>
          </a:p>
        </p:txBody>
      </p:sp>
      <p:pic>
        <p:nvPicPr>
          <p:cNvPr id="3" name="Picture 2" descr="Graphical user interface, application&#10;&#10;Description automatically generated">
            <a:extLst>
              <a:ext uri="{FF2B5EF4-FFF2-40B4-BE49-F238E27FC236}">
                <a16:creationId xmlns:a16="http://schemas.microsoft.com/office/drawing/2014/main" id="{D039BC5E-5B8A-4239-91E4-099FD909C4D0}"/>
              </a:ext>
            </a:extLst>
          </p:cNvPr>
          <p:cNvPicPr>
            <a:picLocks noChangeAspect="1"/>
          </p:cNvPicPr>
          <p:nvPr/>
        </p:nvPicPr>
        <p:blipFill>
          <a:blip r:embed="rId3"/>
          <a:stretch>
            <a:fillRect/>
          </a:stretch>
        </p:blipFill>
        <p:spPr>
          <a:xfrm>
            <a:off x="5562912" y="1323787"/>
            <a:ext cx="3288925" cy="27311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59"/>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61" name="Google Shape;361;p59"/>
          <p:cNvSpPr txBox="1"/>
          <p:nvPr/>
        </p:nvSpPr>
        <p:spPr>
          <a:xfrm>
            <a:off x="709612" y="4203667"/>
            <a:ext cx="2224200" cy="83096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hlinkClick r:id="rId3"/>
              </a:rPr>
              <a:t>https://bit.ly/3CMFfyK</a:t>
            </a:r>
            <a:endParaRPr lang="hr-H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A8526A6B-E255-4172-9FCD-5A1C620774EC}"/>
              </a:ext>
            </a:extLst>
          </p:cNvPr>
          <p:cNvPicPr>
            <a:picLocks noChangeAspect="1"/>
          </p:cNvPicPr>
          <p:nvPr/>
        </p:nvPicPr>
        <p:blipFill>
          <a:blip r:embed="rId4"/>
          <a:stretch>
            <a:fillRect/>
          </a:stretch>
        </p:blipFill>
        <p:spPr>
          <a:xfrm>
            <a:off x="709612" y="1815770"/>
            <a:ext cx="7724775" cy="2057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p:nvPr/>
        </p:nvSpPr>
        <p:spPr>
          <a:xfrm>
            <a:off x="517675" y="4481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274" name="Google Shape;274;p41"/>
          <p:cNvSpPr/>
          <p:nvPr/>
        </p:nvSpPr>
        <p:spPr>
          <a:xfrm>
            <a:off x="517675" y="1624725"/>
            <a:ext cx="2436300" cy="2380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txBox="1"/>
          <p:nvPr/>
        </p:nvSpPr>
        <p:spPr>
          <a:xfrm>
            <a:off x="711325" y="2070200"/>
            <a:ext cx="2049000" cy="1639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dirty="0">
                <a:solidFill>
                  <a:srgbClr val="5F6368"/>
                </a:solidFill>
                <a:latin typeface="Open Sans"/>
                <a:ea typeface="Open Sans"/>
                <a:cs typeface="Open Sans"/>
                <a:sym typeface="Open Sans"/>
              </a:rPr>
              <a:t>Provided access </a:t>
            </a:r>
            <a:br>
              <a:rPr lang="en"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to users who are vision impaired through adding alt text to images for screen readers.</a:t>
            </a:r>
            <a:endParaRPr dirty="0"/>
          </a:p>
        </p:txBody>
      </p:sp>
      <p:sp>
        <p:nvSpPr>
          <p:cNvPr id="276" name="Google Shape;276;p41"/>
          <p:cNvSpPr/>
          <p:nvPr/>
        </p:nvSpPr>
        <p:spPr>
          <a:xfrm>
            <a:off x="3175275" y="1624725"/>
            <a:ext cx="2436300" cy="2380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txBox="1"/>
          <p:nvPr/>
        </p:nvSpPr>
        <p:spPr>
          <a:xfrm>
            <a:off x="3368925" y="2070200"/>
            <a:ext cx="20490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a:solidFill>
                  <a:srgbClr val="5F6368"/>
                </a:solidFill>
                <a:latin typeface="Open Sans"/>
                <a:ea typeface="Open Sans"/>
                <a:cs typeface="Open Sans"/>
                <a:sym typeface="Open Sans"/>
              </a:rPr>
              <a:t>Used icons to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help make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navigation easier.</a:t>
            </a:r>
            <a:endParaRPr/>
          </a:p>
        </p:txBody>
      </p:sp>
      <p:sp>
        <p:nvSpPr>
          <p:cNvPr id="278" name="Google Shape;278;p41"/>
          <p:cNvSpPr/>
          <p:nvPr/>
        </p:nvSpPr>
        <p:spPr>
          <a:xfrm>
            <a:off x="5832875" y="1624725"/>
            <a:ext cx="2436300" cy="2380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txBox="1"/>
          <p:nvPr/>
        </p:nvSpPr>
        <p:spPr>
          <a:xfrm>
            <a:off x="6026525" y="2070200"/>
            <a:ext cx="2242650" cy="142343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dirty="0">
                <a:solidFill>
                  <a:srgbClr val="5F6368"/>
                </a:solidFill>
                <a:latin typeface="Open Sans"/>
                <a:ea typeface="Open Sans"/>
                <a:cs typeface="Open Sans"/>
                <a:sym typeface="Open Sans"/>
              </a:rPr>
              <a:t>Used detailed </a:t>
            </a:r>
            <a:br>
              <a:rPr lang="en"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imagery for </a:t>
            </a:r>
            <a:r>
              <a:rPr lang="hr-HR" dirty="0" err="1">
                <a:solidFill>
                  <a:srgbClr val="5F6368"/>
                </a:solidFill>
                <a:latin typeface="Open Sans"/>
                <a:ea typeface="Open Sans"/>
                <a:cs typeface="Open Sans"/>
                <a:sym typeface="Open Sans"/>
              </a:rPr>
              <a:t>products</a:t>
            </a:r>
            <a:r>
              <a:rPr lang="hr-HR" dirty="0">
                <a:solidFill>
                  <a:srgbClr val="5F6368"/>
                </a:solidFill>
                <a:latin typeface="Open Sans"/>
                <a:ea typeface="Open Sans"/>
                <a:cs typeface="Open Sans"/>
                <a:sym typeface="Open Sans"/>
              </a:rPr>
              <a:t> </a:t>
            </a:r>
            <a:r>
              <a:rPr lang="en" dirty="0">
                <a:solidFill>
                  <a:srgbClr val="5F6368"/>
                </a:solidFill>
                <a:latin typeface="Open Sans"/>
                <a:ea typeface="Open Sans"/>
                <a:cs typeface="Open Sans"/>
                <a:sym typeface="Open Sans"/>
              </a:rPr>
              <a:t>t</a:t>
            </a:r>
            <a:r>
              <a:rPr lang="hr-HR" dirty="0">
                <a:solidFill>
                  <a:srgbClr val="5F6368"/>
                </a:solidFill>
                <a:latin typeface="Open Sans"/>
                <a:ea typeface="Open Sans"/>
                <a:cs typeface="Open Sans"/>
                <a:sym typeface="Open Sans"/>
              </a:rPr>
              <a:t>o</a:t>
            </a:r>
            <a:br>
              <a:rPr lang="en"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help all users </a:t>
            </a:r>
            <a:br>
              <a:rPr lang="en"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better understand </a:t>
            </a:r>
            <a:br>
              <a:rPr lang="en"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the designs.</a:t>
            </a:r>
            <a:endParaRPr dirty="0"/>
          </a:p>
        </p:txBody>
      </p:sp>
      <p:sp>
        <p:nvSpPr>
          <p:cNvPr id="280" name="Google Shape;280;p41"/>
          <p:cNvSpPr/>
          <p:nvPr/>
        </p:nvSpPr>
        <p:spPr>
          <a:xfrm>
            <a:off x="1479175" y="13863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81" name="Google Shape;281;p41"/>
          <p:cNvSpPr/>
          <p:nvPr/>
        </p:nvSpPr>
        <p:spPr>
          <a:xfrm>
            <a:off x="4136775" y="13863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82" name="Google Shape;282;p41"/>
          <p:cNvSpPr/>
          <p:nvPr/>
        </p:nvSpPr>
        <p:spPr>
          <a:xfrm>
            <a:off x="6794375" y="13863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2" name="Google Shape;38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83" name="Google Shape;38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389" name="Google Shape;389;p62"/>
          <p:cNvSpPr txBox="1"/>
          <p:nvPr/>
        </p:nvSpPr>
        <p:spPr>
          <a:xfrm>
            <a:off x="5396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The app makes users feel like </a:t>
            </a:r>
            <a:r>
              <a:rPr lang="hr-HR" sz="1200" dirty="0" err="1">
                <a:solidFill>
                  <a:srgbClr val="5F6368"/>
                </a:solidFill>
                <a:latin typeface="Open Sans"/>
                <a:ea typeface="Open Sans"/>
                <a:cs typeface="Open Sans"/>
                <a:sym typeface="Open Sans"/>
              </a:rPr>
              <a:t>Victory’s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app</a:t>
            </a:r>
            <a:r>
              <a:rPr lang="hr-HR" sz="1200" dirty="0">
                <a:solidFill>
                  <a:srgbClr val="5F6368"/>
                </a:solidFill>
                <a:latin typeface="Open Sans"/>
                <a:ea typeface="Open Sans"/>
                <a:cs typeface="Open Sans"/>
                <a:sym typeface="Open Sans"/>
              </a:rPr>
              <a:t> </a:t>
            </a:r>
            <a:r>
              <a:rPr lang="en-US" sz="1200" dirty="0">
                <a:solidFill>
                  <a:srgbClr val="5F6368"/>
                </a:solidFill>
                <a:latin typeface="Open Sans"/>
                <a:ea typeface="Open Sans"/>
                <a:cs typeface="Open Sans"/>
                <a:sym typeface="Open Sans"/>
              </a:rPr>
              <a:t>really thinks about how to meet their needs. </a:t>
            </a:r>
          </a:p>
          <a:p>
            <a:pPr marL="0" lvl="0" indent="0" algn="l" rtl="0">
              <a:lnSpc>
                <a:spcPct val="150000"/>
              </a:lnSpc>
              <a:spcBef>
                <a:spcPts val="0"/>
              </a:spcBef>
              <a:spcAft>
                <a:spcPts val="0"/>
              </a:spcAft>
              <a:buNone/>
            </a:pPr>
            <a:endParaRPr lang="en-US" sz="1200"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One quote from peer feedback:</a:t>
            </a:r>
          </a:p>
          <a:p>
            <a:pPr marL="0" lvl="0" indent="0" algn="l" rtl="0">
              <a:lnSpc>
                <a:spcPct val="150000"/>
              </a:lnSpc>
              <a:spcBef>
                <a:spcPts val="0"/>
              </a:spcBef>
              <a:spcAft>
                <a:spcPts val="0"/>
              </a:spcAft>
              <a:buNone/>
            </a:pPr>
            <a:r>
              <a:rPr lang="en-US" sz="1200" i="1" dirty="0">
                <a:solidFill>
                  <a:srgbClr val="5F6368"/>
                </a:solidFill>
                <a:latin typeface="Open Sans"/>
                <a:ea typeface="Open Sans"/>
                <a:cs typeface="Open Sans"/>
                <a:sym typeface="Open Sans"/>
              </a:rPr>
              <a:t>“The app made it so easy and fun to</a:t>
            </a:r>
            <a:r>
              <a:rPr lang="hr-HR" sz="1200" i="1" dirty="0">
                <a:solidFill>
                  <a:srgbClr val="5F6368"/>
                </a:solidFill>
                <a:latin typeface="Open Sans"/>
                <a:ea typeface="Open Sans"/>
                <a:cs typeface="Open Sans"/>
                <a:sym typeface="Open Sans"/>
              </a:rPr>
              <a:t> </a:t>
            </a:r>
            <a:r>
              <a:rPr lang="hr-HR" sz="1200" i="1" dirty="0" err="1">
                <a:solidFill>
                  <a:srgbClr val="5F6368"/>
                </a:solidFill>
                <a:latin typeface="Open Sans"/>
                <a:ea typeface="Open Sans"/>
                <a:cs typeface="Open Sans"/>
                <a:sym typeface="Open Sans"/>
              </a:rPr>
              <a:t>order</a:t>
            </a:r>
            <a:r>
              <a:rPr lang="hr-HR" sz="1200" i="1" dirty="0">
                <a:solidFill>
                  <a:srgbClr val="5F6368"/>
                </a:solidFill>
                <a:latin typeface="Open Sans"/>
                <a:ea typeface="Open Sans"/>
                <a:cs typeface="Open Sans"/>
                <a:sym typeface="Open Sans"/>
              </a:rPr>
              <a:t> </a:t>
            </a:r>
            <a:r>
              <a:rPr lang="hr-HR" sz="1200" i="1" dirty="0" err="1">
                <a:solidFill>
                  <a:srgbClr val="5F6368"/>
                </a:solidFill>
                <a:latin typeface="Open Sans"/>
                <a:ea typeface="Open Sans"/>
                <a:cs typeface="Open Sans"/>
                <a:sym typeface="Open Sans"/>
              </a:rPr>
              <a:t>products</a:t>
            </a:r>
            <a:r>
              <a:rPr lang="hr-HR" sz="1200" i="1" dirty="0">
                <a:solidFill>
                  <a:srgbClr val="5F6368"/>
                </a:solidFill>
                <a:latin typeface="Open Sans"/>
                <a:ea typeface="Open Sans"/>
                <a:cs typeface="Open Sans"/>
                <a:sym typeface="Open Sans"/>
              </a:rPr>
              <a:t> </a:t>
            </a:r>
            <a:r>
              <a:rPr lang="hr-HR" sz="1200" i="1" dirty="0" err="1">
                <a:solidFill>
                  <a:srgbClr val="5F6368"/>
                </a:solidFill>
                <a:latin typeface="Open Sans"/>
                <a:ea typeface="Open Sans"/>
                <a:cs typeface="Open Sans"/>
                <a:sym typeface="Open Sans"/>
              </a:rPr>
              <a:t>from</a:t>
            </a:r>
            <a:r>
              <a:rPr lang="hr-HR" sz="1200" i="1" dirty="0">
                <a:solidFill>
                  <a:srgbClr val="5F6368"/>
                </a:solidFill>
                <a:latin typeface="Open Sans"/>
                <a:ea typeface="Open Sans"/>
                <a:cs typeface="Open Sans"/>
                <a:sym typeface="Open Sans"/>
              </a:rPr>
              <a:t> </a:t>
            </a:r>
            <a:r>
              <a:rPr lang="hr-HR" sz="1200" i="1" dirty="0" err="1">
                <a:solidFill>
                  <a:srgbClr val="5F6368"/>
                </a:solidFill>
                <a:latin typeface="Open Sans"/>
                <a:ea typeface="Open Sans"/>
                <a:cs typeface="Open Sans"/>
                <a:sym typeface="Open Sans"/>
              </a:rPr>
              <a:t>shelter</a:t>
            </a:r>
            <a:r>
              <a:rPr lang="en-US" sz="1200" i="1" dirty="0">
                <a:solidFill>
                  <a:srgbClr val="5F6368"/>
                </a:solidFill>
                <a:latin typeface="Open Sans"/>
                <a:ea typeface="Open Sans"/>
                <a:cs typeface="Open Sans"/>
                <a:sym typeface="Open Sans"/>
              </a:rPr>
              <a:t>! I would definitely use this app.”</a:t>
            </a:r>
            <a:endParaRPr sz="1200" b="1" dirty="0">
              <a:solidFill>
                <a:srgbClr val="1967D2"/>
              </a:solidFill>
              <a:latin typeface="Open Sans"/>
              <a:ea typeface="Open Sans"/>
              <a:cs typeface="Open Sans"/>
              <a:sym typeface="Open Sans"/>
            </a:endParaRPr>
          </a:p>
        </p:txBody>
      </p:sp>
      <p:sp>
        <p:nvSpPr>
          <p:cNvPr id="390" name="Google Shape;39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While designing the </a:t>
            </a:r>
            <a:r>
              <a:rPr lang="hr-HR" sz="1200" dirty="0" err="1">
                <a:solidFill>
                  <a:srgbClr val="5F6368"/>
                </a:solidFill>
                <a:latin typeface="Open Sans"/>
                <a:ea typeface="Open Sans"/>
                <a:cs typeface="Open Sans"/>
                <a:sym typeface="Open Sans"/>
              </a:rPr>
              <a:t>Victory’a</a:t>
            </a:r>
            <a:r>
              <a:rPr lang="hr-HR" sz="1200" dirty="0">
                <a:solidFill>
                  <a:srgbClr val="5F6368"/>
                </a:solidFill>
                <a:latin typeface="Open Sans"/>
                <a:ea typeface="Open Sans"/>
                <a:cs typeface="Open Sans"/>
                <a:sym typeface="Open Sans"/>
              </a:rPr>
              <a:t> </a:t>
            </a:r>
            <a:r>
              <a:rPr lang="en-US" sz="1200" dirty="0">
                <a:solidFill>
                  <a:srgbClr val="5F6368"/>
                </a:solidFill>
                <a:latin typeface="Open Sans"/>
                <a:ea typeface="Open Sans"/>
                <a:cs typeface="Open Sans"/>
                <a:sym typeface="Open Sans"/>
              </a:rPr>
              <a:t>app, I learned that the first ideas for the app are only the beginning of the process. Usability studies and peer feedback influenced each iteration of the app’s designs.</a:t>
            </a:r>
            <a:endParaRPr lang="en-US" sz="1200" b="1" dirty="0">
              <a:solidFill>
                <a:srgbClr val="4285F4"/>
              </a:solidFill>
              <a:latin typeface="Open Sans"/>
              <a:ea typeface="Open Sans"/>
              <a:cs typeface="Open Sans"/>
              <a:sym typeface="Open Sans"/>
            </a:endParaRPr>
          </a:p>
        </p:txBody>
      </p:sp>
      <p:sp>
        <p:nvSpPr>
          <p:cNvPr id="392" name="Google Shape;39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94" name="Google Shape;394;p62"/>
          <p:cNvGrpSpPr/>
          <p:nvPr/>
        </p:nvGrpSpPr>
        <p:grpSpPr>
          <a:xfrm>
            <a:off x="4605678" y="1676963"/>
            <a:ext cx="293543" cy="227362"/>
            <a:chOff x="420350" y="238125"/>
            <a:chExt cx="6779275" cy="5238750"/>
          </a:xfrm>
        </p:grpSpPr>
        <p:sp>
          <p:nvSpPr>
            <p:cNvPr id="395" name="Google Shape;39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04" name="Google Shape;404;p63"/>
          <p:cNvSpPr/>
          <p:nvPr/>
        </p:nvSpPr>
        <p:spPr>
          <a:xfrm>
            <a:off x="834255" y="1586629"/>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p:nvPr/>
        </p:nvSpPr>
        <p:spPr>
          <a:xfrm>
            <a:off x="5098275" y="1586629"/>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3"/>
          <p:cNvSpPr/>
          <p:nvPr/>
        </p:nvSpPr>
        <p:spPr>
          <a:xfrm>
            <a:off x="1795755" y="1356538"/>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1</a:t>
            </a:r>
            <a:endParaRPr sz="2200" dirty="0">
              <a:solidFill>
                <a:srgbClr val="FFFFFF"/>
              </a:solidFill>
              <a:latin typeface="Google Sans Medium"/>
              <a:ea typeface="Google Sans Medium"/>
              <a:cs typeface="Google Sans Medium"/>
              <a:sym typeface="Google Sans Medium"/>
            </a:endParaRPr>
          </a:p>
        </p:txBody>
      </p:sp>
      <p:sp>
        <p:nvSpPr>
          <p:cNvPr id="411" name="Google Shape;411;p63"/>
          <p:cNvSpPr/>
          <p:nvPr/>
        </p:nvSpPr>
        <p:spPr>
          <a:xfrm>
            <a:off x="6182705" y="1329979"/>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12" name="Google Shape;311;p44">
            <a:extLst>
              <a:ext uri="{FF2B5EF4-FFF2-40B4-BE49-F238E27FC236}">
                <a16:creationId xmlns:a16="http://schemas.microsoft.com/office/drawing/2014/main" id="{DAD2843E-5096-4A59-9F58-7F5EC5D4EE5E}"/>
              </a:ext>
            </a:extLst>
          </p:cNvPr>
          <p:cNvSpPr txBox="1"/>
          <p:nvPr/>
        </p:nvSpPr>
        <p:spPr>
          <a:xfrm>
            <a:off x="856120" y="2099929"/>
            <a:ext cx="2475900" cy="139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dirty="0"/>
          </a:p>
        </p:txBody>
      </p:sp>
      <p:sp>
        <p:nvSpPr>
          <p:cNvPr id="13" name="Google Shape;313;p44">
            <a:extLst>
              <a:ext uri="{FF2B5EF4-FFF2-40B4-BE49-F238E27FC236}">
                <a16:creationId xmlns:a16="http://schemas.microsoft.com/office/drawing/2014/main" id="{C2C049B2-5D6D-4960-8C29-F9AE3E8DB3FA}"/>
              </a:ext>
            </a:extLst>
          </p:cNvPr>
          <p:cNvSpPr txBox="1"/>
          <p:nvPr/>
        </p:nvSpPr>
        <p:spPr>
          <a:xfrm>
            <a:off x="5221205" y="2099929"/>
            <a:ext cx="24363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dirty="0">
                <a:solidFill>
                  <a:srgbClr val="5F6368"/>
                </a:solidFill>
                <a:latin typeface="Open Sans"/>
                <a:ea typeface="Open Sans"/>
                <a:cs typeface="Open Sans"/>
                <a:sym typeface="Open Sans"/>
              </a:rPr>
              <a:t>Conduct more user research to determine any new areas of need.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18" name="Google Shape;41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19" name="Google Shape;41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Thank you for your time reviewing my work on the </a:t>
            </a:r>
            <a:r>
              <a:rPr lang="hr-HR" sz="1200" dirty="0" err="1">
                <a:solidFill>
                  <a:srgbClr val="5F6368"/>
                </a:solidFill>
                <a:latin typeface="Open Sans"/>
                <a:ea typeface="Open Sans"/>
                <a:cs typeface="Open Sans"/>
                <a:sym typeface="Open Sans"/>
              </a:rPr>
              <a:t>Victory’s</a:t>
            </a:r>
            <a:r>
              <a:rPr lang="hr-HR" sz="1200" dirty="0">
                <a:solidFill>
                  <a:srgbClr val="5F6368"/>
                </a:solidFill>
                <a:latin typeface="Open Sans"/>
                <a:ea typeface="Open Sans"/>
                <a:cs typeface="Open Sans"/>
                <a:sym typeface="Open Sans"/>
              </a:rPr>
              <a:t> </a:t>
            </a:r>
            <a:r>
              <a:rPr lang="en-US" sz="1200" dirty="0">
                <a:solidFill>
                  <a:srgbClr val="5F6368"/>
                </a:solidFill>
                <a:latin typeface="Open Sans"/>
                <a:ea typeface="Open Sans"/>
                <a:cs typeface="Open Sans"/>
                <a:sym typeface="Open Sans"/>
              </a:rPr>
              <a:t>app! If you’d like to</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see more or get in touch, my contact information is provided below.</a:t>
            </a:r>
          </a:p>
          <a:p>
            <a:pPr marL="0" lvl="0" indent="0" algn="ctr" rtl="0">
              <a:lnSpc>
                <a:spcPct val="115000"/>
              </a:lnSpc>
              <a:spcBef>
                <a:spcPts val="0"/>
              </a:spcBef>
              <a:spcAft>
                <a:spcPts val="0"/>
              </a:spcAft>
              <a:buClr>
                <a:schemeClr val="dk1"/>
              </a:buClr>
              <a:buSzPts val="1100"/>
              <a:buFont typeface="Arial"/>
              <a:buNone/>
            </a:pPr>
            <a:endParaRPr lang="en-US"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Email: </a:t>
            </a:r>
            <a:r>
              <a:rPr lang="hr-HR" sz="1200" dirty="0">
                <a:solidFill>
                  <a:srgbClr val="5F6368"/>
                </a:solidFill>
                <a:latin typeface="Open Sans"/>
                <a:ea typeface="Open Sans"/>
                <a:cs typeface="Open Sans"/>
                <a:sym typeface="Open Sans"/>
                <a:hlinkClick r:id="rId3"/>
              </a:rPr>
              <a:t>dunaikristina@gmail.com</a:t>
            </a:r>
            <a:r>
              <a:rPr lang="hr-HR" sz="1200" dirty="0">
                <a:solidFill>
                  <a:srgbClr val="5F6368"/>
                </a:solidFill>
                <a:latin typeface="Open Sans"/>
                <a:ea typeface="Open Sans"/>
                <a:cs typeface="Open Sans"/>
                <a:sym typeface="Open Sans"/>
              </a:rPr>
              <a:t>	</a:t>
            </a:r>
          </a:p>
          <a:p>
            <a:pPr marL="0" lvl="0" indent="0" algn="ctr" rtl="0">
              <a:lnSpc>
                <a:spcPct val="115000"/>
              </a:lnSpc>
              <a:spcBef>
                <a:spcPts val="0"/>
              </a:spcBef>
              <a:spcAft>
                <a:spcPts val="0"/>
              </a:spcAft>
              <a:buClr>
                <a:schemeClr val="dk1"/>
              </a:buClr>
              <a:buSzPts val="1100"/>
              <a:buFont typeface="Arial"/>
              <a:buNone/>
            </a:pPr>
            <a:r>
              <a:rPr lang="en-US" sz="1200" dirty="0">
                <a:solidFill>
                  <a:srgbClr val="5F6368"/>
                </a:solidFill>
                <a:latin typeface="Open Sans"/>
                <a:ea typeface="Open Sans"/>
                <a:cs typeface="Open Sans"/>
                <a:sym typeface="Open Sans"/>
              </a:rPr>
              <a:t>Website:</a:t>
            </a:r>
            <a:r>
              <a:rPr lang="hr-HR" sz="1200" dirty="0">
                <a:solidFill>
                  <a:srgbClr val="5F6368"/>
                </a:solidFill>
                <a:latin typeface="Open Sans"/>
                <a:ea typeface="Open Sans"/>
                <a:cs typeface="Open Sans"/>
                <a:sym typeface="Open Sans"/>
              </a:rPr>
              <a:t> </a:t>
            </a:r>
            <a:r>
              <a:rPr lang="hr-HR" sz="1200" dirty="0">
                <a:solidFill>
                  <a:srgbClr val="5F6368"/>
                </a:solidFill>
                <a:latin typeface="Open Sans"/>
                <a:ea typeface="Open Sans"/>
                <a:cs typeface="Open Sans"/>
                <a:sym typeface="Open Sans"/>
                <a:hlinkClick r:id="rId4"/>
              </a:rPr>
              <a:t>https://sites.google.com/view/kristinasportfolio/home</a:t>
            </a:r>
            <a:r>
              <a:rPr lang="hr-HR" sz="1200" dirty="0">
                <a:solidFill>
                  <a:srgbClr val="5F6368"/>
                </a:solidFill>
                <a:latin typeface="Open Sans"/>
                <a:ea typeface="Open Sans"/>
                <a:cs typeface="Open Sans"/>
                <a:sym typeface="Open Sans"/>
              </a:rPr>
              <a:t>	</a:t>
            </a:r>
            <a:endParaRPr lang="en-US" sz="1200" u="sng" dirty="0">
              <a:solidFill>
                <a:srgbClr val="4285F4"/>
              </a:solidFill>
              <a:latin typeface="Open Sans"/>
              <a:ea typeface="Open Sans"/>
              <a:cs typeface="Open Sans"/>
              <a:sym typeface="Open Sans"/>
            </a:endParaRPr>
          </a:p>
        </p:txBody>
      </p:sp>
      <p:sp>
        <p:nvSpPr>
          <p:cNvPr id="421" name="Google Shape;42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2"/>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hr-HR" sz="1200" dirty="0" err="1">
                <a:solidFill>
                  <a:srgbClr val="5F6368"/>
                </a:solidFill>
                <a:latin typeface="Open Sans"/>
                <a:ea typeface="Open Sans"/>
                <a:cs typeface="Open Sans"/>
                <a:sym typeface="Open Sans"/>
              </a:rPr>
              <a:t>Busy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dog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lovers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lack</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time to </a:t>
            </a:r>
            <a:r>
              <a:rPr lang="hr-HR" sz="1200" dirty="0" err="1">
                <a:solidFill>
                  <a:srgbClr val="5F6368"/>
                </a:solidFill>
                <a:latin typeface="Open Sans"/>
                <a:ea typeface="Open Sans"/>
                <a:cs typeface="Open Sans"/>
                <a:sym typeface="Open Sans"/>
              </a:rPr>
              <a:t>visit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buy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items</a:t>
            </a:r>
            <a:r>
              <a:rPr lang="hr-HR" sz="1200" dirty="0">
                <a:solidFill>
                  <a:srgbClr val="5F6368"/>
                </a:solidFill>
                <a:latin typeface="Open Sans"/>
                <a:ea typeface="Open Sans"/>
                <a:cs typeface="Open Sans"/>
                <a:sym typeface="Open Sans"/>
              </a:rPr>
              <a:t> to </a:t>
            </a:r>
            <a:r>
              <a:rPr lang="hr-HR" sz="1200" dirty="0" err="1">
                <a:solidFill>
                  <a:srgbClr val="5F6368"/>
                </a:solidFill>
                <a:latin typeface="Open Sans"/>
                <a:ea typeface="Open Sans"/>
                <a:cs typeface="Open Sans"/>
                <a:sym typeface="Open Sans"/>
              </a:rPr>
              <a:t>donate</a:t>
            </a:r>
            <a:r>
              <a:rPr lang="hr-HR" sz="1200" dirty="0">
                <a:solidFill>
                  <a:srgbClr val="5F6368"/>
                </a:solidFill>
                <a:latin typeface="Open Sans"/>
                <a:ea typeface="Open Sans"/>
                <a:cs typeface="Open Sans"/>
                <a:sym typeface="Open Sans"/>
              </a:rPr>
              <a:t>.</a:t>
            </a:r>
          </a:p>
          <a:p>
            <a:pPr marL="0" lvl="0" indent="0" algn="l" rtl="0">
              <a:lnSpc>
                <a:spcPct val="150000"/>
              </a:lnSpc>
              <a:spcBef>
                <a:spcPts val="0"/>
              </a:spcBef>
              <a:spcAft>
                <a:spcPts val="0"/>
              </a:spcAft>
              <a:buNone/>
            </a:pPr>
            <a:endParaRPr sz="1200" b="1" dirty="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hr-HR" sz="1200" dirty="0">
                <a:solidFill>
                  <a:srgbClr val="5F6368"/>
                </a:solidFill>
                <a:latin typeface="Open Sans"/>
                <a:ea typeface="Open Sans"/>
                <a:cs typeface="Open Sans"/>
                <a:sym typeface="Open Sans"/>
              </a:rPr>
              <a:t>Design </a:t>
            </a:r>
            <a:r>
              <a:rPr lang="hr-HR" sz="1200" dirty="0" err="1">
                <a:solidFill>
                  <a:srgbClr val="5F6368"/>
                </a:solidFill>
                <a:latin typeface="Open Sans"/>
                <a:ea typeface="Open Sans"/>
                <a:cs typeface="Open Sans"/>
                <a:sym typeface="Open Sans"/>
              </a:rPr>
              <a:t>an</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app</a:t>
            </a:r>
            <a:r>
              <a:rPr lang="hr-HR" sz="1200" dirty="0">
                <a:solidFill>
                  <a:srgbClr val="5F6368"/>
                </a:solidFill>
                <a:latin typeface="Open Sans"/>
                <a:ea typeface="Open Sans"/>
                <a:cs typeface="Open Sans"/>
                <a:sym typeface="Open Sans"/>
              </a:rPr>
              <a:t> for </a:t>
            </a:r>
            <a:r>
              <a:rPr lang="hr-HR" sz="1200" dirty="0" err="1">
                <a:solidFill>
                  <a:srgbClr val="5F6368"/>
                </a:solidFill>
                <a:latin typeface="Open Sans"/>
                <a:ea typeface="Open Sans"/>
                <a:cs typeface="Open Sans"/>
                <a:sym typeface="Open Sans"/>
              </a:rPr>
              <a:t>Animal</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Victory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that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allows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users</a:t>
            </a:r>
            <a:r>
              <a:rPr lang="hr-HR" sz="1200" dirty="0">
                <a:solidFill>
                  <a:srgbClr val="5F6368"/>
                </a:solidFill>
                <a:latin typeface="Open Sans"/>
                <a:ea typeface="Open Sans"/>
                <a:cs typeface="Open Sans"/>
                <a:sym typeface="Open Sans"/>
              </a:rPr>
              <a:t> to </a:t>
            </a:r>
            <a:r>
              <a:rPr lang="hr-HR" sz="1200" dirty="0" err="1">
                <a:solidFill>
                  <a:srgbClr val="5F6368"/>
                </a:solidFill>
                <a:latin typeface="Open Sans"/>
                <a:ea typeface="Open Sans"/>
                <a:cs typeface="Open Sans"/>
                <a:sym typeface="Open Sans"/>
              </a:rPr>
              <a:t>easily</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order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deliver</a:t>
            </a:r>
            <a:r>
              <a:rPr lang="hr-HR" sz="1200" dirty="0">
                <a:solidFill>
                  <a:srgbClr val="5F6368"/>
                </a:solidFill>
                <a:latin typeface="Open Sans"/>
                <a:ea typeface="Open Sans"/>
                <a:cs typeface="Open Sans"/>
                <a:sym typeface="Open Sans"/>
              </a:rPr>
              <a:t>.</a:t>
            </a:r>
            <a:endParaRPr sz="1200" b="1" dirty="0">
              <a:solidFill>
                <a:srgbClr val="4285F4"/>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3"/>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UX designer designing an app for </a:t>
            </a:r>
            <a:r>
              <a:rPr lang="hr-HR" sz="1200" dirty="0" err="1">
                <a:solidFill>
                  <a:srgbClr val="5F6368"/>
                </a:solidFill>
                <a:latin typeface="Open Sans"/>
                <a:ea typeface="Open Sans"/>
                <a:cs typeface="Open Sans"/>
                <a:sym typeface="Open Sans"/>
              </a:rPr>
              <a:t>Animal</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Victory</a:t>
            </a:r>
            <a:r>
              <a:rPr lang="hr-HR" sz="1200" dirty="0">
                <a:solidFill>
                  <a:srgbClr val="5F6368"/>
                </a:solidFill>
                <a:latin typeface="Open Sans"/>
                <a:ea typeface="Open Sans"/>
                <a:cs typeface="Open Sans"/>
                <a:sym typeface="Open Sans"/>
              </a:rPr>
              <a:t> </a:t>
            </a:r>
            <a:r>
              <a:rPr lang="en-US" sz="1200" dirty="0">
                <a:solidFill>
                  <a:srgbClr val="5F6368"/>
                </a:solidFill>
                <a:latin typeface="Open Sans"/>
                <a:ea typeface="Open Sans"/>
                <a:cs typeface="Open Sans"/>
                <a:sym typeface="Open Sans"/>
              </a:rPr>
              <a:t>from conception to delivery.</a:t>
            </a:r>
            <a:endParaRPr lang="en-US" sz="1200" b="1" dirty="0">
              <a:solidFill>
                <a:srgbClr val="4285F4"/>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3"/>
          <p:cNvSpPr txBox="1"/>
          <p:nvPr/>
        </p:nvSpPr>
        <p:spPr>
          <a:xfrm>
            <a:off x="45720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US" sz="1200" dirty="0">
                <a:solidFill>
                  <a:srgbClr val="5F6368"/>
                </a:solidFill>
                <a:latin typeface="Open Sans"/>
                <a:ea typeface="Open Sans"/>
                <a:cs typeface="Open Sans"/>
                <a:sym typeface="Open Sans"/>
              </a:rPr>
              <a:t>Conducting interviews, paper and digital wireframing, low and high-fidelity prototyping, conducting usability studies, accounting for accessibility, and iterating on designs.</a:t>
            </a:r>
            <a:endParaRPr lang="en-US" sz="1200" b="1" dirty="0">
              <a:solidFill>
                <a:srgbClr val="4285F4"/>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1547316"/>
          </a:xfrm>
          <a:prstGeom prst="rect">
            <a:avLst/>
          </a:prstGeom>
          <a:noFill/>
          <a:ln>
            <a:noFill/>
          </a:ln>
        </p:spPr>
        <p:txBody>
          <a:bodyPr spcFirstLastPara="1" wrap="square" lIns="0" tIns="91425" rIns="91425" bIns="91425" anchor="t" anchorCtr="0">
            <a:spAutoFit/>
          </a:bodyPr>
          <a:lstStyle/>
          <a:p>
            <a:pPr algn="ctr">
              <a:lnSpc>
                <a:spcPct val="115000"/>
              </a:lnSpc>
            </a:pPr>
            <a:r>
              <a:rPr lang="en-US"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I conducted interviews and created emp</a:t>
            </a:r>
            <a:r>
              <a:rPr lang="hr-HR"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a</a:t>
            </a:r>
            <a:r>
              <a:rPr lang="en-US"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t</a:t>
            </a:r>
            <a:r>
              <a:rPr lang="hr-HR"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h</a:t>
            </a:r>
            <a:r>
              <a:rPr lang="en-US"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y maps to understand the users I'm designing for and their needs</a:t>
            </a:r>
            <a:r>
              <a:rPr lang="hr-HR"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a:t>
            </a:r>
            <a:r>
              <a:rPr lang="en-US"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 </a:t>
            </a:r>
            <a:r>
              <a:rPr lang="hr-HR"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A</a:t>
            </a:r>
            <a:r>
              <a:rPr lang="en-US"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 primary user group identified through research was</a:t>
            </a:r>
            <a:r>
              <a:rPr lang="hr-HR" sz="13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 </a:t>
            </a:r>
            <a:r>
              <a:rPr kumimoji="0" lang="en-US" altLang="en-US" sz="13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who want</a:t>
            </a:r>
            <a:r>
              <a:rPr kumimoji="0" lang="hr-HR" altLang="en-US" sz="13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s</a:t>
            </a:r>
            <a:r>
              <a:rPr kumimoji="0" lang="en-US" altLang="en-US" sz="13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to buy and thus donate money to the shelter. </a:t>
            </a:r>
            <a:endParaRPr kumimoji="0" lang="hr-HR" altLang="en-US" sz="13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ctr">
              <a:lnSpc>
                <a:spcPct val="115000"/>
              </a:lnSpc>
            </a:pPr>
            <a:r>
              <a:rPr kumimoji="0" lang="en-US" altLang="en-US" sz="13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addition to sales, in order to promote the shelter, respondents showed interest in monitoring animals, adoptions, volunteers, donors, etc. </a:t>
            </a:r>
          </a:p>
          <a:p>
            <a:pPr marL="0" lvl="0" indent="0" algn="ctr" rtl="0">
              <a:lnSpc>
                <a:spcPct val="115000"/>
              </a:lnSpc>
              <a:spcBef>
                <a:spcPts val="0"/>
              </a:spcBef>
              <a:spcAft>
                <a:spcPts val="0"/>
              </a:spcAft>
              <a:buNone/>
            </a:pPr>
            <a:endParaRPr sz="1200" b="1" dirty="0">
              <a:solidFill>
                <a:srgbClr val="1967D2"/>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hr-HR" dirty="0">
                <a:solidFill>
                  <a:srgbClr val="EA4335"/>
                </a:solidFill>
                <a:latin typeface="Open Sans SemiBold"/>
                <a:ea typeface="Open Sans SemiBold"/>
                <a:cs typeface="Open Sans SemiBold"/>
                <a:sym typeface="Open Sans SemiBold"/>
              </a:rPr>
              <a:t>Time</a:t>
            </a:r>
            <a:endParaRPr dirty="0">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441475" y="2522475"/>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hr-HR" sz="1200" dirty="0" err="1">
                <a:solidFill>
                  <a:srgbClr val="5F6368"/>
                </a:solidFill>
                <a:latin typeface="Open Sans"/>
                <a:ea typeface="Open Sans"/>
                <a:cs typeface="Open Sans"/>
                <a:sym typeface="Open Sans"/>
              </a:rPr>
              <a:t>Working</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adults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students</a:t>
            </a:r>
            <a:r>
              <a:rPr lang="hr-HR" sz="1200" dirty="0">
                <a:solidFill>
                  <a:srgbClr val="5F6368"/>
                </a:solidFill>
                <a:latin typeface="Open Sans"/>
                <a:ea typeface="Open Sans"/>
                <a:cs typeface="Open Sans"/>
                <a:sym typeface="Open Sans"/>
              </a:rPr>
              <a:t> are </a:t>
            </a:r>
            <a:r>
              <a:rPr lang="hr-HR" sz="1200" dirty="0" err="1">
                <a:solidFill>
                  <a:srgbClr val="5F6368"/>
                </a:solidFill>
                <a:latin typeface="Open Sans"/>
                <a:ea typeface="Open Sans"/>
                <a:cs typeface="Open Sans"/>
                <a:sym typeface="Open Sans"/>
              </a:rPr>
              <a:t>too</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busy</a:t>
            </a:r>
            <a:r>
              <a:rPr lang="hr-HR" sz="1200" dirty="0">
                <a:solidFill>
                  <a:srgbClr val="5F6368"/>
                </a:solidFill>
                <a:latin typeface="Open Sans"/>
                <a:ea typeface="Open Sans"/>
                <a:cs typeface="Open Sans"/>
                <a:sym typeface="Open Sans"/>
              </a:rPr>
              <a:t> to </a:t>
            </a:r>
            <a:r>
              <a:rPr lang="hr-HR" sz="1200" dirty="0" err="1">
                <a:solidFill>
                  <a:srgbClr val="5F6368"/>
                </a:solidFill>
                <a:latin typeface="Open Sans"/>
                <a:ea typeface="Open Sans"/>
                <a:cs typeface="Open Sans"/>
                <a:sym typeface="Open Sans"/>
              </a:rPr>
              <a:t>visit</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shelters</a:t>
            </a:r>
            <a:r>
              <a:rPr lang="hr-HR" sz="1200" dirty="0">
                <a:solidFill>
                  <a:srgbClr val="5F6368"/>
                </a:solidFill>
                <a:latin typeface="Open Sans"/>
                <a:ea typeface="Open Sans"/>
                <a:cs typeface="Open Sans"/>
                <a:sym typeface="Open Sans"/>
              </a:rPr>
              <a:t>.</a:t>
            </a:r>
            <a:endParaRPr sz="1200" dirty="0"/>
          </a:p>
        </p:txBody>
      </p:sp>
      <p:sp>
        <p:nvSpPr>
          <p:cNvPr id="215" name="Google Shape;215;p46"/>
          <p:cNvSpPr txBox="1"/>
          <p:nvPr/>
        </p:nvSpPr>
        <p:spPr>
          <a:xfrm>
            <a:off x="3519025" y="1955047"/>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hr-HR" dirty="0" err="1">
                <a:solidFill>
                  <a:srgbClr val="EA4335"/>
                </a:solidFill>
                <a:latin typeface="Open Sans SemiBold"/>
                <a:ea typeface="Open Sans SemiBold"/>
                <a:cs typeface="Open Sans SemiBold"/>
                <a:sym typeface="Open Sans SemiBold"/>
              </a:rPr>
              <a:t>Accessibility</a:t>
            </a:r>
            <a:endParaRPr dirty="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3557125" y="2540674"/>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hr-HR" sz="1200" dirty="0" err="1">
                <a:solidFill>
                  <a:srgbClr val="5F6368"/>
                </a:solidFill>
                <a:latin typeface="Open Sans"/>
                <a:ea typeface="Open Sans"/>
                <a:cs typeface="Open Sans"/>
                <a:sym typeface="Open Sans"/>
              </a:rPr>
              <a:t>There</a:t>
            </a:r>
            <a:r>
              <a:rPr lang="hr-HR" sz="1200" dirty="0">
                <a:solidFill>
                  <a:srgbClr val="5F6368"/>
                </a:solidFill>
                <a:latin typeface="Open Sans"/>
                <a:ea typeface="Open Sans"/>
                <a:cs typeface="Open Sans"/>
                <a:sym typeface="Open Sans"/>
              </a:rPr>
              <a:t> are no </a:t>
            </a:r>
            <a:r>
              <a:rPr lang="hr-HR" sz="1200" dirty="0" err="1">
                <a:solidFill>
                  <a:srgbClr val="5F6368"/>
                </a:solidFill>
                <a:latin typeface="Open Sans"/>
                <a:ea typeface="Open Sans"/>
                <a:cs typeface="Open Sans"/>
                <a:sym typeface="Open Sans"/>
              </a:rPr>
              <a:t>platforms</a:t>
            </a:r>
            <a:r>
              <a:rPr lang="hr-HR" sz="1200" dirty="0">
                <a:solidFill>
                  <a:srgbClr val="5F6368"/>
                </a:solidFill>
                <a:latin typeface="Open Sans"/>
                <a:ea typeface="Open Sans"/>
                <a:cs typeface="Open Sans"/>
                <a:sym typeface="Open Sans"/>
              </a:rPr>
              <a:t> for </a:t>
            </a:r>
            <a:r>
              <a:rPr lang="hr-HR" sz="1200" dirty="0" err="1">
                <a:solidFill>
                  <a:srgbClr val="5F6368"/>
                </a:solidFill>
                <a:latin typeface="Open Sans"/>
                <a:ea typeface="Open Sans"/>
                <a:cs typeface="Open Sans"/>
                <a:sym typeface="Open Sans"/>
              </a:rPr>
              <a:t>sales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and</a:t>
            </a:r>
            <a:r>
              <a:rPr lang="hr-HR" sz="1200" dirty="0">
                <a:solidFill>
                  <a:srgbClr val="5F6368"/>
                </a:solidFill>
                <a:latin typeface="Open Sans"/>
                <a:ea typeface="Open Sans"/>
                <a:cs typeface="Open Sans"/>
                <a:sym typeface="Open Sans"/>
              </a:rPr>
              <a:t> for </a:t>
            </a:r>
            <a:r>
              <a:rPr lang="hr-HR" sz="1200" dirty="0" err="1">
                <a:solidFill>
                  <a:srgbClr val="5F6368"/>
                </a:solidFill>
                <a:latin typeface="Open Sans"/>
                <a:ea typeface="Open Sans"/>
                <a:cs typeface="Open Sans"/>
                <a:sym typeface="Open Sans"/>
              </a:rPr>
              <a:t>review</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work</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in</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the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shelters</a:t>
            </a:r>
            <a:r>
              <a:rPr lang="hr-HR" sz="1200" dirty="0">
                <a:solidFill>
                  <a:srgbClr val="5F6368"/>
                </a:solidFill>
                <a:latin typeface="Open Sans"/>
                <a:ea typeface="Open Sans"/>
                <a:cs typeface="Open Sans"/>
                <a:sym typeface="Open Sans"/>
              </a:rPr>
              <a:t> </a:t>
            </a:r>
            <a:endParaRPr sz="1200" dirty="0"/>
          </a:p>
        </p:txBody>
      </p:sp>
      <p:sp>
        <p:nvSpPr>
          <p:cNvPr id="217" name="Google Shape;217;p46"/>
          <p:cNvSpPr txBox="1"/>
          <p:nvPr/>
        </p:nvSpPr>
        <p:spPr>
          <a:xfrm>
            <a:off x="644644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hr-HR" dirty="0">
                <a:solidFill>
                  <a:srgbClr val="EA4335"/>
                </a:solidFill>
                <a:latin typeface="Open Sans SemiBold"/>
                <a:ea typeface="Open Sans SemiBold"/>
                <a:cs typeface="Open Sans SemiBold"/>
                <a:sym typeface="Open Sans SemiBold"/>
              </a:rPr>
              <a:t>IA</a:t>
            </a:r>
            <a:endParaRPr dirty="0">
              <a:solidFill>
                <a:srgbClr val="4285F4"/>
              </a:solidFill>
              <a:latin typeface="Open Sans SemiBold"/>
              <a:ea typeface="Open Sans SemiBold"/>
              <a:cs typeface="Open Sans SemiBold"/>
              <a:sym typeface="Open Sans SemiBold"/>
            </a:endParaRPr>
          </a:p>
        </p:txBody>
      </p:sp>
      <p:sp>
        <p:nvSpPr>
          <p:cNvPr id="218" name="Google Shape;218;p46"/>
          <p:cNvSpPr txBox="1"/>
          <p:nvPr/>
        </p:nvSpPr>
        <p:spPr>
          <a:xfrm>
            <a:off x="6488975" y="2515322"/>
            <a:ext cx="18726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hr-HR" sz="1200" dirty="0" err="1">
                <a:solidFill>
                  <a:srgbClr val="5F6368"/>
                </a:solidFill>
                <a:latin typeface="Open Sans"/>
                <a:ea typeface="Open Sans"/>
                <a:cs typeface="Open Sans"/>
                <a:sym typeface="Open Sans"/>
              </a:rPr>
              <a:t>Easy</a:t>
            </a:r>
            <a:r>
              <a:rPr lang="hr-HR" sz="1200" dirty="0">
                <a:solidFill>
                  <a:srgbClr val="5F6368"/>
                </a:solidFill>
                <a:latin typeface="Open Sans"/>
                <a:ea typeface="Open Sans"/>
                <a:cs typeface="Open Sans"/>
                <a:sym typeface="Open Sans"/>
              </a:rPr>
              <a:t>-to-use </a:t>
            </a:r>
            <a:r>
              <a:rPr lang="hr-HR" sz="1200" dirty="0" err="1">
                <a:solidFill>
                  <a:srgbClr val="5F6368"/>
                </a:solidFill>
                <a:latin typeface="Open Sans"/>
                <a:ea typeface="Open Sans"/>
                <a:cs typeface="Open Sans"/>
                <a:sym typeface="Open Sans"/>
              </a:rPr>
              <a:t>intuitive</a:t>
            </a:r>
            <a:r>
              <a:rPr lang="hr-HR" sz="1200" dirty="0">
                <a:solidFill>
                  <a:srgbClr val="5F6368"/>
                </a:solidFill>
                <a:latin typeface="Open Sans"/>
                <a:ea typeface="Open Sans"/>
                <a:cs typeface="Open Sans"/>
                <a:sym typeface="Open Sans"/>
              </a:rPr>
              <a:t> software to </a:t>
            </a:r>
            <a:r>
              <a:rPr lang="hr-HR" sz="1200" dirty="0" err="1">
                <a:solidFill>
                  <a:srgbClr val="5F6368"/>
                </a:solidFill>
                <a:latin typeface="Open Sans"/>
                <a:ea typeface="Open Sans"/>
                <a:cs typeface="Open Sans"/>
                <a:sym typeface="Open Sans"/>
              </a:rPr>
              <a:t>help</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streamline</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oprations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like</a:t>
            </a:r>
            <a:r>
              <a:rPr lang="hr-HR" sz="1200" dirty="0">
                <a:solidFill>
                  <a:srgbClr val="5F6368"/>
                </a:solidFill>
                <a:latin typeface="Open Sans"/>
                <a:ea typeface="Open Sans"/>
                <a:cs typeface="Open Sans"/>
                <a:sym typeface="Open Sans"/>
              </a:rPr>
              <a:t> monitoring </a:t>
            </a:r>
            <a:r>
              <a:rPr lang="hr-HR" sz="1200" dirty="0" err="1">
                <a:solidFill>
                  <a:srgbClr val="5F6368"/>
                </a:solidFill>
                <a:latin typeface="Open Sans"/>
                <a:ea typeface="Open Sans"/>
                <a:cs typeface="Open Sans"/>
                <a:sym typeface="Open Sans"/>
              </a:rPr>
              <a:t>animals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in</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shelters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volunteers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donors</a:t>
            </a:r>
            <a:r>
              <a:rPr lang="hr-HR" sz="1200" dirty="0">
                <a:solidFill>
                  <a:srgbClr val="5F6368"/>
                </a:solidFill>
                <a:latin typeface="Open Sans"/>
                <a:ea typeface="Open Sans"/>
                <a:cs typeface="Open Sans"/>
                <a:sym typeface="Open Sans"/>
              </a:rPr>
              <a:t>, </a:t>
            </a:r>
            <a:r>
              <a:rPr lang="hr-HR" sz="1200" dirty="0" err="1">
                <a:solidFill>
                  <a:srgbClr val="5F6368"/>
                </a:solidFill>
                <a:latin typeface="Open Sans"/>
                <a:ea typeface="Open Sans"/>
                <a:cs typeface="Open Sans"/>
                <a:sym typeface="Open Sans"/>
              </a:rPr>
              <a:t>licecing</a:t>
            </a:r>
            <a:r>
              <a:rPr lang="hr-HR" sz="1200" dirty="0">
                <a:solidFill>
                  <a:srgbClr val="5F6368"/>
                </a:solidFill>
                <a:latin typeface="Open Sans"/>
                <a:ea typeface="Open Sans"/>
                <a:cs typeface="Open Sans"/>
                <a:sym typeface="Open Sans"/>
              </a:rPr>
              <a:t>.</a:t>
            </a:r>
            <a:endParaRPr sz="1200" dirty="0"/>
          </a:p>
        </p:txBody>
      </p:sp>
      <p:sp>
        <p:nvSpPr>
          <p:cNvPr id="221" name="Google Shape;221;p46"/>
          <p:cNvSpPr/>
          <p:nvPr/>
        </p:nvSpPr>
        <p:spPr>
          <a:xfrm>
            <a:off x="1121125"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4135664"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7104829" y="1382121"/>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3</a:t>
            </a:r>
            <a:endParaRPr sz="2200" dirty="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hr-HR" sz="2400" b="1" dirty="0">
                <a:solidFill>
                  <a:srgbClr val="5F6368"/>
                </a:solidFill>
                <a:latin typeface="Open Sans"/>
                <a:ea typeface="Open Sans"/>
                <a:cs typeface="Open Sans"/>
                <a:sym typeface="Open Sans"/>
              </a:rPr>
              <a:t>Alisa</a:t>
            </a:r>
            <a:endParaRPr sz="2400" b="1" dirty="0">
              <a:solidFill>
                <a:srgbClr val="5F6368"/>
              </a:solidFill>
              <a:latin typeface="Open Sans"/>
              <a:ea typeface="Open Sans"/>
              <a:cs typeface="Open Sans"/>
              <a:sym typeface="Open Sans"/>
            </a:endParaRPr>
          </a:p>
        </p:txBody>
      </p:sp>
      <p:pic>
        <p:nvPicPr>
          <p:cNvPr id="230" name="Google Shape;230;p47"/>
          <p:cNvPicPr preferRelativeResize="0"/>
          <p:nvPr/>
        </p:nvPicPr>
        <p:blipFill>
          <a:blip r:embed="rId3">
            <a:alphaModFix/>
          </a:blip>
          <a:stretch>
            <a:fillRect/>
          </a:stretch>
        </p:blipFill>
        <p:spPr>
          <a:xfrm>
            <a:off x="3703201" y="1083375"/>
            <a:ext cx="5265248" cy="2976750"/>
          </a:xfrm>
          <a:prstGeom prst="rect">
            <a:avLst/>
          </a:prstGeom>
          <a:noFill/>
          <a:ln>
            <a:noFill/>
          </a:ln>
        </p:spPr>
      </p:pic>
      <p:sp>
        <p:nvSpPr>
          <p:cNvPr id="231" name="Google Shape;231;p47"/>
          <p:cNvSpPr txBox="1"/>
          <p:nvPr/>
        </p:nvSpPr>
        <p:spPr>
          <a:xfrm>
            <a:off x="517675" y="1674400"/>
            <a:ext cx="21846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hr-HR" dirty="0">
                <a:solidFill>
                  <a:srgbClr val="5F6368"/>
                </a:solidFill>
                <a:latin typeface="Open Sans"/>
                <a:ea typeface="Open Sans"/>
                <a:cs typeface="Open Sans"/>
                <a:sym typeface="Open Sans"/>
              </a:rPr>
              <a:t>Alisa </a:t>
            </a:r>
            <a:r>
              <a:rPr lang="hr-HR" dirty="0" err="1">
                <a:solidFill>
                  <a:srgbClr val="5F6368"/>
                </a:solidFill>
                <a:latin typeface="Open Sans"/>
                <a:ea typeface="Open Sans"/>
                <a:cs typeface="Open Sans"/>
                <a:sym typeface="Open Sans"/>
              </a:rPr>
              <a:t>is</a:t>
            </a:r>
            <a:r>
              <a:rPr lang="hr-HR" dirty="0">
                <a:solidFill>
                  <a:srgbClr val="5F6368"/>
                </a:solidFill>
                <a:latin typeface="Open Sans"/>
                <a:ea typeface="Open Sans"/>
                <a:cs typeface="Open Sans"/>
                <a:sym typeface="Open Sans"/>
              </a:rPr>
              <a:t> a </a:t>
            </a:r>
            <a:r>
              <a:rPr lang="hr-HR" dirty="0" err="1">
                <a:solidFill>
                  <a:srgbClr val="5F6368"/>
                </a:solidFill>
                <a:latin typeface="Open Sans"/>
                <a:ea typeface="Open Sans"/>
                <a:cs typeface="Open Sans"/>
                <a:sym typeface="Open Sans"/>
              </a:rPr>
              <a:t>busy</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dog</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lover</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who</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needs</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an</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app</a:t>
            </a:r>
            <a:r>
              <a:rPr lang="hr-HR" dirty="0">
                <a:solidFill>
                  <a:srgbClr val="5F6368"/>
                </a:solidFill>
                <a:latin typeface="Open Sans"/>
                <a:ea typeface="Open Sans"/>
                <a:cs typeface="Open Sans"/>
                <a:sym typeface="Open Sans"/>
              </a:rPr>
              <a:t> for </a:t>
            </a:r>
            <a:r>
              <a:rPr lang="hr-HR" dirty="0" err="1">
                <a:solidFill>
                  <a:srgbClr val="5F6368"/>
                </a:solidFill>
                <a:latin typeface="Open Sans"/>
                <a:ea typeface="Open Sans"/>
                <a:cs typeface="Open Sans"/>
                <a:sym typeface="Open Sans"/>
              </a:rPr>
              <a:t>purchasing</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items</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from</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shelter</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because</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that</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way</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she</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can</a:t>
            </a:r>
            <a:r>
              <a:rPr lang="hr-HR" dirty="0">
                <a:solidFill>
                  <a:srgbClr val="5F6368"/>
                </a:solidFill>
                <a:latin typeface="Open Sans"/>
                <a:ea typeface="Open Sans"/>
                <a:cs typeface="Open Sans"/>
                <a:sym typeface="Open Sans"/>
              </a:rPr>
              <a:t> </a:t>
            </a:r>
            <a:r>
              <a:rPr lang="hr-HR" dirty="0" err="1">
                <a:solidFill>
                  <a:srgbClr val="5F6368"/>
                </a:solidFill>
                <a:latin typeface="Open Sans"/>
                <a:ea typeface="Open Sans"/>
                <a:cs typeface="Open Sans"/>
                <a:sym typeface="Open Sans"/>
              </a:rPr>
              <a:t>donate</a:t>
            </a:r>
            <a:r>
              <a:rPr lang="hr-HR" dirty="0">
                <a:solidFill>
                  <a:srgbClr val="5F6368"/>
                </a:solidFill>
                <a:latin typeface="Open Sans"/>
                <a:ea typeface="Open Sans"/>
                <a:cs typeface="Open Sans"/>
                <a:sym typeface="Open Sans"/>
              </a:rPr>
              <a:t> to </a:t>
            </a:r>
            <a:r>
              <a:rPr lang="hr-HR" dirty="0" err="1">
                <a:solidFill>
                  <a:srgbClr val="5F6368"/>
                </a:solidFill>
                <a:latin typeface="Open Sans"/>
                <a:ea typeface="Open Sans"/>
                <a:cs typeface="Open Sans"/>
                <a:sym typeface="Open Sans"/>
              </a:rPr>
              <a:t>shelter</a:t>
            </a:r>
            <a:r>
              <a:rPr lang="hr-HR">
                <a:solidFill>
                  <a:srgbClr val="5F6368"/>
                </a:solidFill>
                <a:latin typeface="Open Sans"/>
                <a:ea typeface="Open Sans"/>
                <a:cs typeface="Open Sans"/>
                <a:sym typeface="Open Sans"/>
              </a:rPr>
              <a:t>.</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pic>
        <p:nvPicPr>
          <p:cNvPr id="3" name="Picture 2" descr="Graphical user interface, text, application&#10;&#10;Description automatically generated">
            <a:extLst>
              <a:ext uri="{FF2B5EF4-FFF2-40B4-BE49-F238E27FC236}">
                <a16:creationId xmlns:a16="http://schemas.microsoft.com/office/drawing/2014/main" id="{CA3E7256-999C-449D-A4D5-F848300541B9}"/>
              </a:ext>
            </a:extLst>
          </p:cNvPr>
          <p:cNvPicPr>
            <a:picLocks noChangeAspect="1"/>
          </p:cNvPicPr>
          <p:nvPr/>
        </p:nvPicPr>
        <p:blipFill>
          <a:blip r:embed="rId4"/>
          <a:stretch>
            <a:fillRect/>
          </a:stretch>
        </p:blipFill>
        <p:spPr>
          <a:xfrm>
            <a:off x="2702276" y="1078450"/>
            <a:ext cx="6394552" cy="37580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8" name="Google Shape;23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9" name="Google Shape;239;p48"/>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5F6368"/>
                </a:solidFill>
                <a:latin typeface="Open Sans"/>
                <a:ea typeface="Open Sans"/>
                <a:cs typeface="Open Sans"/>
                <a:sym typeface="Open Sans"/>
              </a:rPr>
              <a:t>Mapping </a:t>
            </a:r>
            <a:r>
              <a:rPr lang="hr-HR" dirty="0">
                <a:solidFill>
                  <a:srgbClr val="5F6368"/>
                </a:solidFill>
                <a:latin typeface="Open Sans"/>
                <a:ea typeface="Open Sans"/>
                <a:cs typeface="Open Sans"/>
                <a:sym typeface="Open Sans"/>
              </a:rPr>
              <a:t>Alisa</a:t>
            </a:r>
            <a:r>
              <a:rPr lang="en" dirty="0">
                <a:solidFill>
                  <a:srgbClr val="5F6368"/>
                </a:solidFill>
                <a:latin typeface="Open Sans"/>
                <a:ea typeface="Open Sans"/>
                <a:cs typeface="Open Sans"/>
                <a:sym typeface="Open Sans"/>
              </a:rPr>
              <a:t>’s user journey revealed how helpful it would be for </a:t>
            </a:r>
            <a:br>
              <a:rPr lang="en" dirty="0">
                <a:solidFill>
                  <a:srgbClr val="5F6368"/>
                </a:solidFill>
                <a:latin typeface="Open Sans"/>
                <a:ea typeface="Open Sans"/>
                <a:cs typeface="Open Sans"/>
                <a:sym typeface="Open Sans"/>
              </a:rPr>
            </a:br>
            <a:r>
              <a:rPr lang="en" dirty="0">
                <a:solidFill>
                  <a:srgbClr val="5F6368"/>
                </a:solidFill>
                <a:latin typeface="Open Sans"/>
                <a:ea typeface="Open Sans"/>
                <a:cs typeface="Open Sans"/>
                <a:sym typeface="Open Sans"/>
              </a:rPr>
              <a:t>users to have access to a dedicated </a:t>
            </a:r>
            <a:r>
              <a:rPr lang="hr-HR" dirty="0" err="1">
                <a:solidFill>
                  <a:srgbClr val="5F6368"/>
                </a:solidFill>
                <a:latin typeface="Open Sans"/>
                <a:ea typeface="Open Sans"/>
                <a:cs typeface="Open Sans"/>
                <a:sym typeface="Open Sans"/>
              </a:rPr>
              <a:t>Victory’s</a:t>
            </a:r>
            <a:r>
              <a:rPr lang="hr-HR" dirty="0">
                <a:solidFill>
                  <a:srgbClr val="5F6368"/>
                </a:solidFill>
                <a:latin typeface="Open Sans"/>
                <a:ea typeface="Open Sans"/>
                <a:cs typeface="Open Sans"/>
                <a:sym typeface="Open Sans"/>
              </a:rPr>
              <a:t> </a:t>
            </a:r>
            <a:r>
              <a:rPr lang="en" dirty="0">
                <a:solidFill>
                  <a:srgbClr val="5F6368"/>
                </a:solidFill>
                <a:latin typeface="Open Sans"/>
                <a:ea typeface="Open Sans"/>
                <a:cs typeface="Open Sans"/>
                <a:sym typeface="Open Sans"/>
              </a:rPr>
              <a:t>app</a:t>
            </a:r>
            <a:r>
              <a:rPr lang="hr-HR" dirty="0">
                <a:solidFill>
                  <a:srgbClr val="5F6368"/>
                </a:solidFill>
                <a:latin typeface="Open Sans"/>
                <a:ea typeface="Open Sans"/>
                <a:cs typeface="Open Sans"/>
                <a:sym typeface="Open Sans"/>
              </a:rPr>
              <a:t>.</a:t>
            </a:r>
            <a:endParaRPr dirty="0"/>
          </a:p>
        </p:txBody>
      </p:sp>
      <p:pic>
        <p:nvPicPr>
          <p:cNvPr id="3" name="Picture 2" descr="Table&#10;&#10;Description automatically generated">
            <a:extLst>
              <a:ext uri="{FF2B5EF4-FFF2-40B4-BE49-F238E27FC236}">
                <a16:creationId xmlns:a16="http://schemas.microsoft.com/office/drawing/2014/main" id="{147798A1-5DE9-40FC-A673-A2CAF9F18651}"/>
              </a:ext>
            </a:extLst>
          </p:cNvPr>
          <p:cNvPicPr>
            <a:picLocks noChangeAspect="1"/>
          </p:cNvPicPr>
          <p:nvPr/>
        </p:nvPicPr>
        <p:blipFill>
          <a:blip r:embed="rId3"/>
          <a:stretch>
            <a:fillRect/>
          </a:stretch>
        </p:blipFill>
        <p:spPr>
          <a:xfrm>
            <a:off x="2647506" y="1032835"/>
            <a:ext cx="6446219" cy="362422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15927</TotalTime>
  <Words>1184</Words>
  <Application>Microsoft Office PowerPoint</Application>
  <PresentationFormat>On-screen Show (16:9)</PresentationFormat>
  <Paragraphs>140</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Open Sans SemiBold</vt:lpstr>
      <vt:lpstr>Roboto Light</vt:lpstr>
      <vt:lpstr>Google Sans Medium</vt:lpstr>
      <vt:lpstr>Roboto</vt:lpstr>
      <vt:lpstr>Google Sans</vt:lpstr>
      <vt:lpstr>Arial</vt:lpstr>
      <vt:lpstr>Open Sans</vt:lpstr>
      <vt:lpstr>Calibri</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Dina</dc:creator>
  <cp:lastModifiedBy>Kristina Dunai</cp:lastModifiedBy>
  <cp:revision>8</cp:revision>
  <dcterms:modified xsi:type="dcterms:W3CDTF">2021-11-11T20:15:49Z</dcterms:modified>
</cp:coreProperties>
</file>